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9" r:id="rId6"/>
    <p:sldMasterId id="2147483686" r:id="rId7"/>
  </p:sldMasterIdLst>
  <p:notesMasterIdLst>
    <p:notesMasterId r:id="rId34"/>
  </p:notesMasterIdLst>
  <p:sldIdLst>
    <p:sldId id="2930" r:id="rId8"/>
    <p:sldId id="257" r:id="rId9"/>
    <p:sldId id="258" r:id="rId10"/>
    <p:sldId id="358" r:id="rId11"/>
    <p:sldId id="356" r:id="rId12"/>
    <p:sldId id="346" r:id="rId13"/>
    <p:sldId id="338" r:id="rId14"/>
    <p:sldId id="360" r:id="rId15"/>
    <p:sldId id="361" r:id="rId16"/>
    <p:sldId id="362" r:id="rId17"/>
    <p:sldId id="363" r:id="rId18"/>
    <p:sldId id="364" r:id="rId19"/>
    <p:sldId id="365" r:id="rId20"/>
    <p:sldId id="366" r:id="rId21"/>
    <p:sldId id="368" r:id="rId22"/>
    <p:sldId id="369" r:id="rId23"/>
    <p:sldId id="370" r:id="rId24"/>
    <p:sldId id="383" r:id="rId25"/>
    <p:sldId id="384" r:id="rId26"/>
    <p:sldId id="4801" r:id="rId27"/>
    <p:sldId id="4803" r:id="rId28"/>
    <p:sldId id="4804" r:id="rId29"/>
    <p:sldId id="371" r:id="rId30"/>
    <p:sldId id="378" r:id="rId31"/>
    <p:sldId id="367" r:id="rId32"/>
    <p:sldId id="48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44" d="100"/>
          <a:sy n="144" d="100"/>
        </p:scale>
        <p:origin x="94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Scott" userId="41980990-04e7-4919-ad28-6a59b514d814" providerId="ADAL" clId="{66201F00-6242-4A53-839C-FA19027C80BE}"/>
    <pc:docChg chg="undo custSel modSld">
      <pc:chgData name="Christopher Scott" userId="41980990-04e7-4919-ad28-6a59b514d814" providerId="ADAL" clId="{66201F00-6242-4A53-839C-FA19027C80BE}" dt="2026-01-22T16:54:33" v="90" actId="20577"/>
      <pc:docMkLst>
        <pc:docMk/>
      </pc:docMkLst>
      <pc:sldChg chg="modSp mod">
        <pc:chgData name="Christopher Scott" userId="41980990-04e7-4919-ad28-6a59b514d814" providerId="ADAL" clId="{66201F00-6242-4A53-839C-FA19027C80BE}" dt="2026-01-08T19:45:07.151" v="7" actId="20577"/>
        <pc:sldMkLst>
          <pc:docMk/>
          <pc:sldMk cId="3632661938" sldId="384"/>
        </pc:sldMkLst>
        <pc:spChg chg="mod">
          <ac:chgData name="Christopher Scott" userId="41980990-04e7-4919-ad28-6a59b514d814" providerId="ADAL" clId="{66201F00-6242-4A53-839C-FA19027C80BE}" dt="2026-01-08T19:45:07.151" v="7" actId="20577"/>
          <ac:spMkLst>
            <pc:docMk/>
            <pc:sldMk cId="3632661938" sldId="384"/>
            <ac:spMk id="3" creationId="{81D875B2-48E7-7603-2912-2E7D97C00344}"/>
          </ac:spMkLst>
        </pc:spChg>
      </pc:sldChg>
      <pc:sldChg chg="modSp mod">
        <pc:chgData name="Christopher Scott" userId="41980990-04e7-4919-ad28-6a59b514d814" providerId="ADAL" clId="{66201F00-6242-4A53-839C-FA19027C80BE}" dt="2026-01-22T16:54:33" v="90" actId="20577"/>
        <pc:sldMkLst>
          <pc:docMk/>
          <pc:sldMk cId="1508729717" sldId="2930"/>
        </pc:sldMkLst>
        <pc:spChg chg="mod">
          <ac:chgData name="Christopher Scott" userId="41980990-04e7-4919-ad28-6a59b514d814" providerId="ADAL" clId="{66201F00-6242-4A53-839C-FA19027C80BE}" dt="2026-01-22T16:54:33" v="90" actId="20577"/>
          <ac:spMkLst>
            <pc:docMk/>
            <pc:sldMk cId="1508729717" sldId="2930"/>
            <ac:spMk id="21" creationId="{9B4108A6-88F4-4E26-935E-69BB162B82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E8962-7BD2-41EB-8172-ED514C59E215}"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A5BCF-46A4-4C5C-8A92-416EFA7A6585}" type="slidenum">
              <a:rPr lang="en-US" smtClean="0"/>
              <a:t>‹#›</a:t>
            </a:fld>
            <a:endParaRPr lang="en-US"/>
          </a:p>
        </p:txBody>
      </p:sp>
    </p:spTree>
    <p:extLst>
      <p:ext uri="{BB962C8B-B14F-4D97-AF65-F5344CB8AC3E}">
        <p14:creationId xmlns:p14="http://schemas.microsoft.com/office/powerpoint/2010/main" val="22543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08859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75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26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11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06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58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7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361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19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96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72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CB350-C7BC-7A79-63A5-ADE9CBB9D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A5A8F-E4EE-809E-7E75-55B21403D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2A202-E806-1E0A-3B65-63D9BDE597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4230F0-4249-E9B2-DB1F-3AD42712EBCD}"/>
              </a:ext>
            </a:extLst>
          </p:cNvPr>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903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E4A9F-AC3F-EE02-82DD-81FA6E009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D5B7A-AFC0-88E7-43B1-5A978CF07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CA2FA-9D57-DF09-4F0F-A9737B018CDA}"/>
              </a:ext>
            </a:extLst>
          </p:cNvPr>
          <p:cNvSpPr>
            <a:spLocks noGrp="1"/>
          </p:cNvSpPr>
          <p:nvPr>
            <p:ph type="body" idx="1"/>
          </p:nvPr>
        </p:nvSpPr>
        <p:spPr/>
        <p:txBody>
          <a:bodyPr/>
          <a:lstStyle/>
          <a:p>
            <a:r>
              <a:rPr lang="en-US" sz="1600" dirty="0"/>
              <a:t>1. It will be crucial for all clinicians to be the “captain of the ship” in leading our teams in this work. 2. This may involve seeking opinions from community board(?) members as policy begins to evolve. 3. Investing in our people will be crucial here, as involving all patient facing members of the caregiving team is integral to becoming a TI organization. 4. Safety physically as well as soc/emo for staff and patients. 5. Continuation of our important wellness initiatives and close attention to press </a:t>
            </a:r>
            <a:r>
              <a:rPr lang="en-US" sz="1600" dirty="0" err="1"/>
              <a:t>ganey</a:t>
            </a:r>
            <a:r>
              <a:rPr lang="en-US" sz="1600" dirty="0"/>
              <a:t> engagement and people pulse. 6. Hire a TI workforce – behavioral questions can reveal personality characteristics suitable to engaging in a TI approach. 7. 4 habits, SDM </a:t>
            </a:r>
            <a:r>
              <a:rPr lang="en-US" sz="1600" dirty="0" err="1"/>
              <a:t>etc</a:t>
            </a:r>
            <a:r>
              <a:rPr lang="en-US" sz="1600" dirty="0"/>
              <a:t> 8. screening for trauma – currently in MOG, pediatrics. We can potentially scale this. 9. Longer term goal. 10. engage referral services through multiple social health supports being developed in our region</a:t>
            </a:r>
          </a:p>
        </p:txBody>
      </p:sp>
      <p:sp>
        <p:nvSpPr>
          <p:cNvPr id="4" name="Slide Number Placeholder 3">
            <a:extLst>
              <a:ext uri="{FF2B5EF4-FFF2-40B4-BE49-F238E27FC236}">
                <a16:creationId xmlns:a16="http://schemas.microsoft.com/office/drawing/2014/main" id="{164E5F3B-B23B-D346-A42B-7F7023279F1D}"/>
              </a:ext>
            </a:extLst>
          </p:cNvPr>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7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62F1-B0FE-1580-BD6F-19B9E0B4D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93DD9-0947-F995-B1E6-C0FA64F69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43C61-6518-4D7A-686A-93FDB9F9379F}"/>
              </a:ext>
            </a:extLst>
          </p:cNvPr>
          <p:cNvSpPr>
            <a:spLocks noGrp="1"/>
          </p:cNvSpPr>
          <p:nvPr>
            <p:ph type="body" idx="1"/>
          </p:nvPr>
        </p:nvSpPr>
        <p:spPr/>
        <p:txBody>
          <a:bodyPr/>
          <a:lstStyle/>
          <a:p>
            <a:r>
              <a:rPr lang="en-US" sz="1600" dirty="0"/>
              <a:t>1. It will be crucial for all clinicians to be the “captain of the ship” in leading our teams in this work. 2. This may involve seeking opinions from community board(?) members as policy begins to evolve. 3. Investing in our people will be crucial here, as involving all patient facing members of the caregiving team is integral to becoming a TI organization. 4. Safety physically as well as soc/emo for staff and patients. 5. Continuation of our important wellness initiatives and close attention to press </a:t>
            </a:r>
            <a:r>
              <a:rPr lang="en-US" sz="1600" dirty="0" err="1"/>
              <a:t>ganey</a:t>
            </a:r>
            <a:r>
              <a:rPr lang="en-US" sz="1600" dirty="0"/>
              <a:t> engagement and people pulse. 6. Hire a TI workforce – behavioral questions can reveal personality characteristics suitable to engaging in a TI approach. 7. 4 habits, SDM </a:t>
            </a:r>
            <a:r>
              <a:rPr lang="en-US" sz="1600" dirty="0" err="1"/>
              <a:t>etc</a:t>
            </a:r>
            <a:r>
              <a:rPr lang="en-US" sz="1600" dirty="0"/>
              <a:t> 8. screening for trauma – currently in MOG, pediatrics. We can potentially scale this. 9. Longer term goal. 10. engage referral services through multiple social health supports being developed in our region</a:t>
            </a:r>
          </a:p>
        </p:txBody>
      </p:sp>
      <p:sp>
        <p:nvSpPr>
          <p:cNvPr id="4" name="Slide Number Placeholder 3">
            <a:extLst>
              <a:ext uri="{FF2B5EF4-FFF2-40B4-BE49-F238E27FC236}">
                <a16:creationId xmlns:a16="http://schemas.microsoft.com/office/drawing/2014/main" id="{406898DA-C1F2-DE12-B27B-7A04481AB917}"/>
              </a:ext>
            </a:extLst>
          </p:cNvPr>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061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08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025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34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558B-627A-9EC3-4B7C-83BE347B8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FD1A1-FE71-D582-C975-D557F5128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45868-FCB4-1DED-185C-9E04C9DD51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F3E407-69B1-CD23-6565-A88B41FCBFDF}"/>
              </a:ext>
            </a:extLst>
          </p:cNvPr>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331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46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770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85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4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original 1998 KP study, 2/3 of respondents had at least 1 ACE, and 12.5% had 4+</a:t>
            </a:r>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79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31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646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Family symbol">
    <p:spTree>
      <p:nvGrpSpPr>
        <p:cNvPr id="1" name=""/>
        <p:cNvGrpSpPr/>
        <p:nvPr/>
      </p:nvGrpSpPr>
      <p:grpSpPr>
        <a:xfrm>
          <a:off x="0" y="0"/>
          <a:ext cx="0" cy="0"/>
          <a:chOff x="0" y="0"/>
          <a:chExt cx="0" cy="0"/>
        </a:xfrm>
      </p:grpSpPr>
      <p:sp>
        <p:nvSpPr>
          <p:cNvPr id="5" name="Rectangle 4"/>
          <p:cNvSpPr/>
          <p:nvPr userDrawn="1"/>
        </p:nvSpPr>
        <p:spPr>
          <a:xfrm>
            <a:off x="0" y="1"/>
            <a:ext cx="12192000" cy="6090249"/>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12" name="Title Placeholder 7"/>
          <p:cNvSpPr>
            <a:spLocks noGrp="1"/>
          </p:cNvSpPr>
          <p:nvPr>
            <p:ph type="title"/>
          </p:nvPr>
        </p:nvSpPr>
        <p:spPr>
          <a:xfrm>
            <a:off x="838091" y="2199737"/>
            <a:ext cx="10515818" cy="1690776"/>
          </a:xfrm>
          <a:prstGeom prst="rect">
            <a:avLst/>
          </a:prstGeom>
        </p:spPr>
        <p:txBody>
          <a:bodyPr vert="horz" lIns="91440" tIns="45720" rIns="91440" bIns="45720" rtlCol="0" anchor="ctr">
            <a:noAutofit/>
          </a:bodyPr>
          <a:lstStyle/>
          <a:p>
            <a:r>
              <a:rPr lang="en-US" dirty="0"/>
              <a:t>Title of presentation goes in this space</a:t>
            </a:r>
          </a:p>
        </p:txBody>
      </p:sp>
      <p:sp>
        <p:nvSpPr>
          <p:cNvPr id="16" name="Text Placeholder 15"/>
          <p:cNvSpPr>
            <a:spLocks noGrp="1"/>
          </p:cNvSpPr>
          <p:nvPr>
            <p:ph type="body" sz="quarter" idx="10" hasCustomPrompt="1"/>
          </p:nvPr>
        </p:nvSpPr>
        <p:spPr>
          <a:xfrm>
            <a:off x="838091" y="4684144"/>
            <a:ext cx="7424939" cy="1155940"/>
          </a:xfrm>
          <a:prstGeom prst="rect">
            <a:avLst/>
          </a:prstGeom>
        </p:spPr>
        <p:txBody>
          <a:bodyPr anchor="b" anchorCtr="0"/>
          <a:lstStyle>
            <a:lvl1pPr marL="0" indent="0">
              <a:buFontTx/>
              <a:buNone/>
              <a:defRPr sz="1400" baseline="0">
                <a:solidFill>
                  <a:schemeClr val="bg1"/>
                </a:solidFill>
              </a:defRPr>
            </a:lvl1pPr>
          </a:lstStyle>
          <a:p>
            <a:r>
              <a:rPr lang="en-US" sz="1500" dirty="0"/>
              <a:t>Presenter information</a:t>
            </a:r>
          </a:p>
        </p:txBody>
      </p:sp>
      <p:sp>
        <p:nvSpPr>
          <p:cNvPr id="7" name="Slide Number Placeholder 8">
            <a:extLst>
              <a:ext uri="{FF2B5EF4-FFF2-40B4-BE49-F238E27FC236}">
                <a16:creationId xmlns:a16="http://schemas.microsoft.com/office/drawing/2014/main" id="{AB4693B6-4F9D-9440-990B-DF60D2563936}"/>
              </a:ext>
            </a:extLst>
          </p:cNvPr>
          <p:cNvSpPr>
            <a:spLocks noGrp="1"/>
          </p:cNvSpPr>
          <p:nvPr>
            <p:ph type="sldNum" sz="quarter" idx="4"/>
          </p:nvPr>
        </p:nvSpPr>
        <p:spPr>
          <a:xfrm>
            <a:off x="327949" y="6381474"/>
            <a:ext cx="30053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dirty="0"/>
              <a:t>  |   </a:t>
            </a:r>
            <a:r>
              <a:rPr lang="en-US" sz="700" dirty="0"/>
              <a:t>Copyright © 2022 Kaiser Foundation Health Plan, Inc.</a:t>
            </a:r>
          </a:p>
        </p:txBody>
      </p:sp>
    </p:spTree>
    <p:extLst>
      <p:ext uri="{BB962C8B-B14F-4D97-AF65-F5344CB8AC3E}">
        <p14:creationId xmlns:p14="http://schemas.microsoft.com/office/powerpoint/2010/main" val="27180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361950"/>
            <a:ext cx="9703124" cy="1004887"/>
          </a:xfrm>
        </p:spPr>
        <p:txBody>
          <a:bodyPr/>
          <a:lstStyle>
            <a:lvl1pPr>
              <a:defRPr baseline="0"/>
            </a:lvl1pPr>
          </a:lstStyle>
          <a:p>
            <a:r>
              <a:rPr lang="en-US" dirty="0"/>
              <a:t>2 column layout</a:t>
            </a:r>
          </a:p>
        </p:txBody>
      </p:sp>
      <p:sp>
        <p:nvSpPr>
          <p:cNvPr id="4" name="Content Placeholder 3"/>
          <p:cNvSpPr>
            <a:spLocks noGrp="1"/>
          </p:cNvSpPr>
          <p:nvPr>
            <p:ph sz="quarter" idx="20"/>
          </p:nvPr>
        </p:nvSpPr>
        <p:spPr>
          <a:xfrm>
            <a:off x="6172190" y="1554480"/>
            <a:ext cx="5123783" cy="4015374"/>
          </a:xfrm>
        </p:spPr>
        <p:txBody>
          <a:bodyPr/>
          <a:lstStyle>
            <a:lvl1pPr marL="285693" indent="-285693">
              <a:lnSpc>
                <a:spcPct val="100000"/>
              </a:lnSpc>
              <a:buFont typeface="Arial" charset="0"/>
              <a:buChar char="•"/>
              <a:defRPr/>
            </a:lvl1pPr>
          </a:lstStyle>
          <a:p>
            <a:pPr lvl="0"/>
            <a:r>
              <a:rPr lang="en-US" dirty="0"/>
              <a:t>Click to edit Master text styles</a:t>
            </a:r>
          </a:p>
        </p:txBody>
      </p:sp>
      <p:sp>
        <p:nvSpPr>
          <p:cNvPr id="6" name="Content Placeholder 5"/>
          <p:cNvSpPr>
            <a:spLocks noGrp="1"/>
          </p:cNvSpPr>
          <p:nvPr>
            <p:ph sz="quarter" idx="21"/>
          </p:nvPr>
        </p:nvSpPr>
        <p:spPr>
          <a:xfrm>
            <a:off x="876980" y="1554481"/>
            <a:ext cx="5123782" cy="4014216"/>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2448399798"/>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361950"/>
            <a:ext cx="8655510" cy="1005840"/>
          </a:xfrm>
        </p:spPr>
        <p:txBody>
          <a:bodyPr/>
          <a:lstStyle>
            <a:lvl1pPr>
              <a:defRPr baseline="0"/>
            </a:lvl1pPr>
          </a:lstStyle>
          <a:p>
            <a:r>
              <a:rPr lang="en-US" dirty="0"/>
              <a:t>3 column layout</a:t>
            </a:r>
          </a:p>
        </p:txBody>
      </p:sp>
      <p:sp>
        <p:nvSpPr>
          <p:cNvPr id="4" name="Content Placeholder 3"/>
          <p:cNvSpPr>
            <a:spLocks noGrp="1"/>
          </p:cNvSpPr>
          <p:nvPr>
            <p:ph sz="quarter" idx="20"/>
          </p:nvPr>
        </p:nvSpPr>
        <p:spPr>
          <a:xfrm>
            <a:off x="4428945" y="1554480"/>
            <a:ext cx="3343237" cy="2641562"/>
          </a:xfrm>
        </p:spPr>
        <p:txBody>
          <a:bodyPr/>
          <a:lstStyle>
            <a:lvl1pPr marL="285693" indent="-285693">
              <a:lnSpc>
                <a:spcPct val="100000"/>
              </a:lnSpc>
              <a:buFont typeface="Arial" charset="0"/>
              <a:buChar char="•"/>
              <a:defRPr/>
            </a:lvl1pPr>
          </a:lstStyle>
          <a:p>
            <a:pPr lvl="0"/>
            <a:r>
              <a:rPr lang="en-US" dirty="0"/>
              <a:t>Click to edit Master text styles</a:t>
            </a:r>
          </a:p>
        </p:txBody>
      </p:sp>
      <p:sp>
        <p:nvSpPr>
          <p:cNvPr id="6" name="Content Placeholder 5"/>
          <p:cNvSpPr>
            <a:spLocks noGrp="1"/>
          </p:cNvSpPr>
          <p:nvPr>
            <p:ph sz="quarter" idx="21"/>
          </p:nvPr>
        </p:nvSpPr>
        <p:spPr>
          <a:xfrm>
            <a:off x="876980" y="1554480"/>
            <a:ext cx="3371411" cy="2641562"/>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
        <p:nvSpPr>
          <p:cNvPr id="7" name="Content Placeholder 3">
            <a:extLst>
              <a:ext uri="{FF2B5EF4-FFF2-40B4-BE49-F238E27FC236}">
                <a16:creationId xmlns:a16="http://schemas.microsoft.com/office/drawing/2014/main" id="{559D869F-4578-424F-803F-4A4123DB7D08}"/>
              </a:ext>
            </a:extLst>
          </p:cNvPr>
          <p:cNvSpPr>
            <a:spLocks noGrp="1"/>
          </p:cNvSpPr>
          <p:nvPr>
            <p:ph sz="quarter" idx="22"/>
          </p:nvPr>
        </p:nvSpPr>
        <p:spPr>
          <a:xfrm>
            <a:off x="7943610" y="1554480"/>
            <a:ext cx="3343237" cy="2641562"/>
          </a:xfrm>
        </p:spPr>
        <p:txBody>
          <a:bodyPr/>
          <a:lstStyle>
            <a:lvl1pPr marL="285693" indent="-285693">
              <a:lnSpc>
                <a:spcPct val="100000"/>
              </a:lnSpc>
              <a:buFont typeface="Arial" charset="0"/>
              <a:buChar char="•"/>
              <a:defRPr/>
            </a:lvl1pPr>
          </a:lstStyle>
          <a:p>
            <a:pPr lvl="0"/>
            <a:r>
              <a:rPr lang="en-US" dirty="0"/>
              <a:t>Click to edit Master text styles</a:t>
            </a:r>
          </a:p>
        </p:txBody>
      </p:sp>
    </p:spTree>
    <p:extLst>
      <p:ext uri="{BB962C8B-B14F-4D97-AF65-F5344CB8AC3E}">
        <p14:creationId xmlns:p14="http://schemas.microsoft.com/office/powerpoint/2010/main" val="2791336864"/>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w photo">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887889" y="342900"/>
            <a:ext cx="10408084" cy="1005840"/>
          </a:xfrm>
        </p:spPr>
        <p:txBody>
          <a:bodyPr>
            <a:noAutofit/>
          </a:bodyPr>
          <a:lstStyle>
            <a:lvl1pPr algn="ctr">
              <a:defRPr baseline="0"/>
            </a:lvl1pPr>
          </a:lstStyle>
          <a:p>
            <a:r>
              <a:rPr lang="en-US" dirty="0"/>
              <a:t>Three Column Key Points</a:t>
            </a:r>
          </a:p>
        </p:txBody>
      </p:sp>
      <p:sp>
        <p:nvSpPr>
          <p:cNvPr id="4" name="Picture Placeholder 3"/>
          <p:cNvSpPr>
            <a:spLocks noGrp="1"/>
          </p:cNvSpPr>
          <p:nvPr>
            <p:ph type="pic" sz="quarter" idx="20"/>
          </p:nvPr>
        </p:nvSpPr>
        <p:spPr>
          <a:xfrm>
            <a:off x="887297" y="2373337"/>
            <a:ext cx="3361094"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7" name="Picture Placeholder 3"/>
          <p:cNvSpPr>
            <a:spLocks noGrp="1"/>
          </p:cNvSpPr>
          <p:nvPr>
            <p:ph type="pic" sz="quarter" idx="21"/>
          </p:nvPr>
        </p:nvSpPr>
        <p:spPr>
          <a:xfrm>
            <a:off x="4400771" y="2373337"/>
            <a:ext cx="3371411"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8" name="Picture Placeholder 3"/>
          <p:cNvSpPr>
            <a:spLocks noGrp="1"/>
          </p:cNvSpPr>
          <p:nvPr>
            <p:ph type="pic" sz="quarter" idx="22"/>
          </p:nvPr>
        </p:nvSpPr>
        <p:spPr>
          <a:xfrm>
            <a:off x="7943610" y="2373337"/>
            <a:ext cx="3333316" cy="2012693"/>
          </a:xfrm>
          <a:solidFill>
            <a:schemeClr val="bg1">
              <a:lumMod val="95000"/>
            </a:schemeClr>
          </a:solidFill>
        </p:spPr>
        <p:txBody>
          <a:bodyPr>
            <a:noAutofit/>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2" name="Text Placeholder 11"/>
          <p:cNvSpPr>
            <a:spLocks noGrp="1"/>
          </p:cNvSpPr>
          <p:nvPr>
            <p:ph type="body" sz="quarter" idx="23" hasCustomPrompt="1"/>
          </p:nvPr>
        </p:nvSpPr>
        <p:spPr>
          <a:xfrm>
            <a:off x="2648399" y="1554480"/>
            <a:ext cx="6895202" cy="701288"/>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dirty="0">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887297" y="4526345"/>
            <a:ext cx="3361094" cy="1047415"/>
          </a:xfrm>
        </p:spPr>
        <p:txBody>
          <a:bodyPr wrap="square">
            <a:noAutofit/>
          </a:bodyPr>
          <a:lstStyle>
            <a:lvl1pPr marL="228554" marR="0" indent="-228554" algn="l" defTabSz="914217" rtl="0" eaLnBrk="1" fontAlgn="auto" latinLnBrk="0" hangingPunct="1">
              <a:lnSpc>
                <a:spcPts val="2400"/>
              </a:lnSpc>
              <a:spcBef>
                <a:spcPts val="1000"/>
              </a:spcBef>
              <a:spcAft>
                <a:spcPts val="0"/>
              </a:spcAft>
              <a:buClrTx/>
              <a:buSzTx/>
              <a:buFont typeface="Arial" panose="020B0604020202020204" pitchFamily="34" charset="0"/>
              <a:buChar char="•"/>
              <a:tabLst/>
              <a:defRPr sz="1600" baseline="0">
                <a:solidFill>
                  <a:schemeClr val="tx1">
                    <a:lumMod val="85000"/>
                    <a:lumOff val="15000"/>
                  </a:schemeClr>
                </a:solidFill>
              </a:defRPr>
            </a:lvl1pPr>
          </a:lstStyle>
          <a:p>
            <a:r>
              <a:rPr lang="en-US" dirty="0">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400771" y="4526345"/>
            <a:ext cx="3371411" cy="1047415"/>
          </a:xfrm>
        </p:spPr>
        <p:txBody>
          <a:bodyPr>
            <a:noAutofit/>
          </a:bodyPr>
          <a:lstStyle>
            <a:lvl1pPr marL="228554" marR="0" indent="-228554" algn="l" defTabSz="914217" rtl="0" eaLnBrk="1" fontAlgn="auto" latinLnBrk="0" hangingPunct="1">
              <a:lnSpc>
                <a:spcPts val="2400"/>
              </a:lnSpc>
              <a:spcBef>
                <a:spcPts val="1000"/>
              </a:spcBef>
              <a:spcAft>
                <a:spcPts val="0"/>
              </a:spcAft>
              <a:buClrTx/>
              <a:buSzTx/>
              <a:buFont typeface="Arial" panose="020B0604020202020204" pitchFamily="34" charset="0"/>
              <a:buChar char="•"/>
              <a:tabLst/>
              <a:defRPr sz="1600">
                <a:solidFill>
                  <a:schemeClr val="tx1">
                    <a:lumMod val="85000"/>
                    <a:lumOff val="15000"/>
                  </a:schemeClr>
                </a:solidFill>
              </a:defRPr>
            </a:lvl1pPr>
          </a:lstStyle>
          <a:p>
            <a:r>
              <a:rPr lang="en-US" dirty="0">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7943610" y="4526345"/>
            <a:ext cx="3333315" cy="1047415"/>
          </a:xfrm>
        </p:spPr>
        <p:txBody>
          <a:bodyPr>
            <a:noAutofit/>
          </a:bodyPr>
          <a:lstStyle>
            <a:lvl1pPr marL="228554" marR="0" indent="-228554" algn="l" defTabSz="914217" rtl="0" eaLnBrk="1" fontAlgn="auto" latinLnBrk="0" hangingPunct="1">
              <a:lnSpc>
                <a:spcPts val="2400"/>
              </a:lnSpc>
              <a:spcBef>
                <a:spcPts val="1000"/>
              </a:spcBef>
              <a:spcAft>
                <a:spcPts val="0"/>
              </a:spcAft>
              <a:buClrTx/>
              <a:buSzTx/>
              <a:buFont typeface="Arial" panose="020B0604020202020204" pitchFamily="34" charset="0"/>
              <a:buChar char="•"/>
              <a:tabLst/>
              <a:defRPr sz="1600">
                <a:solidFill>
                  <a:schemeClr val="tx1">
                    <a:lumMod val="85000"/>
                    <a:lumOff val="15000"/>
                  </a:schemeClr>
                </a:solidFill>
              </a:defRPr>
            </a:lvl1pPr>
          </a:lstStyle>
          <a:p>
            <a:r>
              <a:rPr lang="en-US" dirty="0">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2471500968"/>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85">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09">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361950"/>
            <a:ext cx="8655510" cy="1005840"/>
          </a:xfrm>
        </p:spPr>
        <p:txBody>
          <a:bodyPr/>
          <a:lstStyle>
            <a:lvl1pPr>
              <a:defRPr baseline="0"/>
            </a:lvl1pPr>
          </a:lstStyle>
          <a:p>
            <a:r>
              <a:rPr lang="en-US" dirty="0"/>
              <a:t>4 column layout</a:t>
            </a:r>
          </a:p>
        </p:txBody>
      </p:sp>
      <p:sp>
        <p:nvSpPr>
          <p:cNvPr id="4" name="Content Placeholder 3"/>
          <p:cNvSpPr>
            <a:spLocks noGrp="1"/>
          </p:cNvSpPr>
          <p:nvPr>
            <p:ph sz="quarter" idx="20"/>
          </p:nvPr>
        </p:nvSpPr>
        <p:spPr>
          <a:xfrm>
            <a:off x="3533712" y="2240280"/>
            <a:ext cx="2467051" cy="2641562"/>
          </a:xfrm>
        </p:spPr>
        <p:txBody>
          <a:bodyPr/>
          <a:lstStyle>
            <a:lvl1pPr marL="285693" indent="-285693">
              <a:lnSpc>
                <a:spcPct val="100000"/>
              </a:lnSpc>
              <a:buFont typeface="Arial" charset="0"/>
              <a:buChar char="•"/>
              <a:defRPr/>
            </a:lvl1pPr>
          </a:lstStyle>
          <a:p>
            <a:pPr lvl="0"/>
            <a:r>
              <a:rPr lang="en-US" dirty="0"/>
              <a:t>Click to edit Master text styles</a:t>
            </a:r>
          </a:p>
        </p:txBody>
      </p:sp>
      <p:sp>
        <p:nvSpPr>
          <p:cNvPr id="6" name="Content Placeholder 5"/>
          <p:cNvSpPr>
            <a:spLocks noGrp="1"/>
          </p:cNvSpPr>
          <p:nvPr>
            <p:ph sz="quarter" idx="21"/>
          </p:nvPr>
        </p:nvSpPr>
        <p:spPr>
          <a:xfrm>
            <a:off x="876980" y="2240280"/>
            <a:ext cx="2495225" cy="2641562"/>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
        <p:nvSpPr>
          <p:cNvPr id="7" name="Content Placeholder 3">
            <a:extLst>
              <a:ext uri="{FF2B5EF4-FFF2-40B4-BE49-F238E27FC236}">
                <a16:creationId xmlns:a16="http://schemas.microsoft.com/office/drawing/2014/main" id="{559D869F-4578-424F-803F-4A4123DB7D08}"/>
              </a:ext>
            </a:extLst>
          </p:cNvPr>
          <p:cNvSpPr>
            <a:spLocks noGrp="1"/>
          </p:cNvSpPr>
          <p:nvPr>
            <p:ph sz="quarter" idx="22"/>
          </p:nvPr>
        </p:nvSpPr>
        <p:spPr>
          <a:xfrm>
            <a:off x="6200365" y="2240280"/>
            <a:ext cx="2448003" cy="2641562"/>
          </a:xfrm>
        </p:spPr>
        <p:txBody>
          <a:bodyPr/>
          <a:lstStyle>
            <a:lvl1pPr marL="285693" indent="-285693">
              <a:lnSpc>
                <a:spcPct val="100000"/>
              </a:lnSpc>
              <a:buFont typeface="Arial" charset="0"/>
              <a:buChar char="•"/>
              <a:defRPr/>
            </a:lvl1pPr>
          </a:lstStyle>
          <a:p>
            <a:pPr lvl="0"/>
            <a:r>
              <a:rPr lang="en-US" dirty="0"/>
              <a:t>Click to edit Master text styles</a:t>
            </a:r>
          </a:p>
        </p:txBody>
      </p:sp>
      <p:sp>
        <p:nvSpPr>
          <p:cNvPr id="19" name="Content Placeholder 3">
            <a:extLst>
              <a:ext uri="{FF2B5EF4-FFF2-40B4-BE49-F238E27FC236}">
                <a16:creationId xmlns:a16="http://schemas.microsoft.com/office/drawing/2014/main" id="{E46E8936-A8F9-8847-A756-A3CF09CAD96D}"/>
              </a:ext>
            </a:extLst>
          </p:cNvPr>
          <p:cNvSpPr>
            <a:spLocks noGrp="1"/>
          </p:cNvSpPr>
          <p:nvPr>
            <p:ph sz="quarter" idx="23"/>
          </p:nvPr>
        </p:nvSpPr>
        <p:spPr>
          <a:xfrm>
            <a:off x="8838843" y="2240280"/>
            <a:ext cx="2457130" cy="2641562"/>
          </a:xfrm>
        </p:spPr>
        <p:txBody>
          <a:bodyPr/>
          <a:lstStyle>
            <a:lvl1pPr marL="285693" indent="-285693">
              <a:lnSpc>
                <a:spcPct val="100000"/>
              </a:lnSpc>
              <a:buFont typeface="Arial" charset="0"/>
              <a:buChar char="•"/>
              <a:defRPr/>
            </a:lvl1pPr>
          </a:lstStyle>
          <a:p>
            <a:pPr lvl="0"/>
            <a:r>
              <a:rPr lang="en-US" dirty="0"/>
              <a:t>Click to edit Master text styles</a:t>
            </a:r>
          </a:p>
        </p:txBody>
      </p:sp>
    </p:spTree>
    <p:extLst>
      <p:ext uri="{BB962C8B-B14F-4D97-AF65-F5344CB8AC3E}">
        <p14:creationId xmlns:p14="http://schemas.microsoft.com/office/powerpoint/2010/main" val="2080059913"/>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partment name identifi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361950"/>
            <a:ext cx="8655510" cy="1005840"/>
          </a:xfrm>
        </p:spPr>
        <p:txBody>
          <a:bodyPr/>
          <a:lstStyle>
            <a:lvl1pPr>
              <a:defRPr baseline="0"/>
            </a:lvl1pPr>
          </a:lstStyle>
          <a:p>
            <a:r>
              <a:rPr lang="en-US" dirty="0"/>
              <a:t>Title goes here</a:t>
            </a:r>
          </a:p>
        </p:txBody>
      </p:sp>
      <p:sp>
        <p:nvSpPr>
          <p:cNvPr id="6" name="Content Placeholder 5"/>
          <p:cNvSpPr>
            <a:spLocks noGrp="1"/>
          </p:cNvSpPr>
          <p:nvPr>
            <p:ph sz="quarter" idx="21"/>
          </p:nvPr>
        </p:nvSpPr>
        <p:spPr>
          <a:xfrm>
            <a:off x="877710" y="1554480"/>
            <a:ext cx="10418993" cy="4064268"/>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
        <p:nvSpPr>
          <p:cNvPr id="9" name="Text Placeholder 10">
            <a:extLst>
              <a:ext uri="{FF2B5EF4-FFF2-40B4-BE49-F238E27FC236}">
                <a16:creationId xmlns:a16="http://schemas.microsoft.com/office/drawing/2014/main" id="{AADA6D44-0105-F64A-BD16-85F150708AF9}"/>
              </a:ext>
            </a:extLst>
          </p:cNvPr>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dirty="0"/>
              <a:t>DEPARTMENT NAME (optional)</a:t>
            </a:r>
          </a:p>
        </p:txBody>
      </p:sp>
    </p:spTree>
    <p:extLst>
      <p:ext uri="{BB962C8B-B14F-4D97-AF65-F5344CB8AC3E}">
        <p14:creationId xmlns:p14="http://schemas.microsoft.com/office/powerpoint/2010/main" val="738629405"/>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53">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653675715"/>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8C3D-272B-9880-7978-3B7EF2350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47292-B9D6-BE4F-0D0A-E2270A833F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C6E3B-51C2-D3D6-1F1F-9FEC77394E20}"/>
              </a:ext>
            </a:extLst>
          </p:cNvPr>
          <p:cNvSpPr>
            <a:spLocks noGrp="1"/>
          </p:cNvSpPr>
          <p:nvPr>
            <p:ph type="dt" sz="half" idx="10"/>
          </p:nvPr>
        </p:nvSpPr>
        <p:spPr/>
        <p:txBody>
          <a:bodyPr/>
          <a:lstStyle/>
          <a:p>
            <a:fld id="{6CBB7623-C80B-494B-BC44-32DD1C35A672}" type="datetimeFigureOut">
              <a:rPr lang="en-US" smtClean="0"/>
              <a:t>1/22/2026</a:t>
            </a:fld>
            <a:endParaRPr lang="en-US"/>
          </a:p>
        </p:txBody>
      </p:sp>
      <p:sp>
        <p:nvSpPr>
          <p:cNvPr id="5" name="Footer Placeholder 4">
            <a:extLst>
              <a:ext uri="{FF2B5EF4-FFF2-40B4-BE49-F238E27FC236}">
                <a16:creationId xmlns:a16="http://schemas.microsoft.com/office/drawing/2014/main" id="{8B0C3F2F-25FB-E477-0E3A-A938766AE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B5EE9-0444-1741-6C28-572A875321E0}"/>
              </a:ext>
            </a:extLst>
          </p:cNvPr>
          <p:cNvSpPr>
            <a:spLocks noGrp="1"/>
          </p:cNvSpPr>
          <p:nvPr>
            <p:ph type="sldNum" sz="quarter" idx="12"/>
          </p:nvPr>
        </p:nvSpPr>
        <p:spPr/>
        <p:txBody>
          <a:bodyPr/>
          <a:lstStyle/>
          <a:p>
            <a:fld id="{44FBF36A-2BD4-42DF-876B-ED66B489E4E2}" type="slidenum">
              <a:rPr lang="en-US" smtClean="0"/>
              <a:t>‹#›</a:t>
            </a:fld>
            <a:endParaRPr lang="en-US"/>
          </a:p>
        </p:txBody>
      </p:sp>
    </p:spTree>
    <p:extLst>
      <p:ext uri="{BB962C8B-B14F-4D97-AF65-F5344CB8AC3E}">
        <p14:creationId xmlns:p14="http://schemas.microsoft.com/office/powerpoint/2010/main" val="2657994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CF04-F282-1154-E4C5-EFD21BF98EC5}"/>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64B04-6AE1-D68E-8DDB-85E982ECE5C9}"/>
              </a:ext>
            </a:extLst>
          </p:cNvPr>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4CE3F-B1D6-751E-C592-4B1B2B3C68E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2CA457-E2D7-10AE-8F6A-3768251DF2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F39F8-61E6-DD96-F2DC-6EF602CA91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4768F3-9C30-F5E3-90D0-FE6E03EE0569}"/>
              </a:ext>
            </a:extLst>
          </p:cNvPr>
          <p:cNvSpPr>
            <a:spLocks noGrp="1"/>
          </p:cNvSpPr>
          <p:nvPr>
            <p:ph type="dt" sz="half" idx="10"/>
          </p:nvPr>
        </p:nvSpPr>
        <p:spPr/>
        <p:txBody>
          <a:bodyPr/>
          <a:lstStyle/>
          <a:p>
            <a:fld id="{6CBB7623-C80B-494B-BC44-32DD1C35A672}" type="datetimeFigureOut">
              <a:rPr lang="en-US" smtClean="0"/>
              <a:t>1/22/2026</a:t>
            </a:fld>
            <a:endParaRPr lang="en-US"/>
          </a:p>
        </p:txBody>
      </p:sp>
      <p:sp>
        <p:nvSpPr>
          <p:cNvPr id="8" name="Footer Placeholder 7">
            <a:extLst>
              <a:ext uri="{FF2B5EF4-FFF2-40B4-BE49-F238E27FC236}">
                <a16:creationId xmlns:a16="http://schemas.microsoft.com/office/drawing/2014/main" id="{8D91977F-3EB3-025C-3446-C13C27134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87D7EA-7C18-2D3F-9FE8-EAB3FF3A0DC5}"/>
              </a:ext>
            </a:extLst>
          </p:cNvPr>
          <p:cNvSpPr>
            <a:spLocks noGrp="1"/>
          </p:cNvSpPr>
          <p:nvPr>
            <p:ph type="sldNum" sz="quarter" idx="12"/>
          </p:nvPr>
        </p:nvSpPr>
        <p:spPr/>
        <p:txBody>
          <a:bodyPr/>
          <a:lstStyle/>
          <a:p>
            <a:fld id="{44FBF36A-2BD4-42DF-876B-ED66B489E4E2}" type="slidenum">
              <a:rPr lang="en-US" smtClean="0"/>
              <a:t>‹#›</a:t>
            </a:fld>
            <a:endParaRPr lang="en-US"/>
          </a:p>
        </p:txBody>
      </p:sp>
    </p:spTree>
    <p:extLst>
      <p:ext uri="{BB962C8B-B14F-4D97-AF65-F5344CB8AC3E}">
        <p14:creationId xmlns:p14="http://schemas.microsoft.com/office/powerpoint/2010/main" val="2784921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1">
    <p:spTree>
      <p:nvGrpSpPr>
        <p:cNvPr id="1" name=""/>
        <p:cNvGrpSpPr/>
        <p:nvPr/>
      </p:nvGrpSpPr>
      <p:grpSpPr>
        <a:xfrm>
          <a:off x="0" y="0"/>
          <a:ext cx="0" cy="0"/>
          <a:chOff x="0" y="0"/>
          <a:chExt cx="0" cy="0"/>
        </a:xfrm>
      </p:grpSpPr>
      <p:sp>
        <p:nvSpPr>
          <p:cNvPr id="12" name="Title Placeholder 7"/>
          <p:cNvSpPr>
            <a:spLocks noGrp="1"/>
          </p:cNvSpPr>
          <p:nvPr>
            <p:ph type="title" hasCustomPrompt="1"/>
          </p:nvPr>
        </p:nvSpPr>
        <p:spPr>
          <a:xfrm>
            <a:off x="838092" y="2780143"/>
            <a:ext cx="8682356" cy="721244"/>
          </a:xfrm>
          <a:prstGeom prst="rect">
            <a:avLst/>
          </a:prstGeom>
        </p:spPr>
        <p:txBody>
          <a:bodyPr vert="horz" lIns="91440" tIns="45720" rIns="91440" bIns="45720" rtlCol="0" anchor="b" anchorCtr="0">
            <a:noAutofit/>
          </a:bodyPr>
          <a:lstStyle>
            <a:lvl1pPr algn="l">
              <a:lnSpc>
                <a:spcPct val="100000"/>
              </a:lnSpc>
              <a:defRPr b="1" baseline="0"/>
            </a:lvl1pPr>
          </a:lstStyle>
          <a:p>
            <a:r>
              <a:rPr lang="en-US" dirty="0"/>
              <a:t>A LARGE BOLD STATEMENT GOES HERE AND CAN GO UP TO TWO LINES AND COLOR FOR EMPHASIS</a:t>
            </a:r>
          </a:p>
        </p:txBody>
      </p:sp>
      <p:sp>
        <p:nvSpPr>
          <p:cNvPr id="5" name="Rectangle 4"/>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Slide Number Placeholder 1">
            <a:extLst>
              <a:ext uri="{FF2B5EF4-FFF2-40B4-BE49-F238E27FC236}">
                <a16:creationId xmlns:a16="http://schemas.microsoft.com/office/drawing/2014/main" id="{1556464B-C46E-A849-92F1-FABF3D0EA983}"/>
              </a:ext>
            </a:extLst>
          </p:cNvPr>
          <p:cNvSpPr>
            <a:spLocks noGrp="1"/>
          </p:cNvSpPr>
          <p:nvPr>
            <p:ph type="sldNum" sz="quarter" idx="11"/>
          </p:nvPr>
        </p:nvSpPr>
        <p:spPr>
          <a:xfrm>
            <a:off x="327949" y="6381474"/>
            <a:ext cx="2262514" cy="365125"/>
          </a:xfrm>
          <a:prstGeom prst="rect">
            <a:avLst/>
          </a:prstGeom>
        </p:spPr>
        <p:txBody>
          <a:bodyPr/>
          <a:lstStyle/>
          <a:p>
            <a:fld id="{8C8B385D-DF67-E241-B0BF-76B80A8E743B}" type="slidenum">
              <a:rPr lang="en-US" smtClean="0"/>
              <a:pPr/>
              <a:t>‹#›</a:t>
            </a:fld>
            <a:endParaRPr lang="en-US" sz="700" dirty="0"/>
          </a:p>
        </p:txBody>
      </p:sp>
    </p:spTree>
    <p:extLst>
      <p:ext uri="{BB962C8B-B14F-4D97-AF65-F5344CB8AC3E}">
        <p14:creationId xmlns:p14="http://schemas.microsoft.com/office/powerpoint/2010/main" val="2014176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_2">
    <p:spTree>
      <p:nvGrpSpPr>
        <p:cNvPr id="1" name=""/>
        <p:cNvGrpSpPr/>
        <p:nvPr/>
      </p:nvGrpSpPr>
      <p:grpSpPr>
        <a:xfrm>
          <a:off x="0" y="0"/>
          <a:ext cx="0" cy="0"/>
          <a:chOff x="0" y="0"/>
          <a:chExt cx="0" cy="0"/>
        </a:xfrm>
      </p:grpSpPr>
      <p:sp>
        <p:nvSpPr>
          <p:cNvPr id="3" name="Rectangle 2"/>
          <p:cNvSpPr/>
          <p:nvPr userDrawn="1"/>
        </p:nvSpPr>
        <p:spPr>
          <a:xfrm>
            <a:off x="0" y="2156792"/>
            <a:ext cx="12192000"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2" name="Title Placeholder 7"/>
          <p:cNvSpPr>
            <a:spLocks noGrp="1"/>
          </p:cNvSpPr>
          <p:nvPr>
            <p:ph type="title" hasCustomPrompt="1"/>
          </p:nvPr>
        </p:nvSpPr>
        <p:spPr>
          <a:xfrm>
            <a:off x="838092" y="2929230"/>
            <a:ext cx="8682356" cy="721244"/>
          </a:xfrm>
          <a:prstGeom prst="rect">
            <a:avLst/>
          </a:prstGeom>
        </p:spPr>
        <p:txBody>
          <a:bodyPr vert="horz" lIns="91440" tIns="45720" rIns="91440" bIns="45720" rtlCol="0" anchor="ctr" anchorCtr="0">
            <a:noAutofit/>
          </a:bodyPr>
          <a:lstStyle>
            <a:lvl1pPr algn="l">
              <a:lnSpc>
                <a:spcPct val="100000"/>
              </a:lnSpc>
              <a:defRPr b="1" baseline="0">
                <a:solidFill>
                  <a:schemeClr val="bg1"/>
                </a:solidFill>
              </a:defRPr>
            </a:lvl1pPr>
          </a:lstStyle>
          <a:p>
            <a:r>
              <a:rPr lang="en-US" dirty="0"/>
              <a:t>A LARGE BOLD STATEMENT GOES HERE AND CAN GO UP TO TWO LINES AND COLOR FOR EMPHASIS</a:t>
            </a:r>
          </a:p>
        </p:txBody>
      </p:sp>
      <p:sp>
        <p:nvSpPr>
          <p:cNvPr id="5" name="Slide Number Placeholder 1">
            <a:extLst>
              <a:ext uri="{FF2B5EF4-FFF2-40B4-BE49-F238E27FC236}">
                <a16:creationId xmlns:a16="http://schemas.microsoft.com/office/drawing/2014/main" id="{562ADB7C-33BB-084D-9B72-4D1FE4EC3B6D}"/>
              </a:ext>
            </a:extLst>
          </p:cNvPr>
          <p:cNvSpPr>
            <a:spLocks noGrp="1"/>
          </p:cNvSpPr>
          <p:nvPr>
            <p:ph type="sldNum" sz="quarter" idx="11"/>
          </p:nvPr>
        </p:nvSpPr>
        <p:spPr>
          <a:xfrm>
            <a:off x="327949" y="6381474"/>
            <a:ext cx="2262514" cy="365125"/>
          </a:xfrm>
          <a:prstGeom prst="rect">
            <a:avLst/>
          </a:prstGeom>
        </p:spPr>
        <p:txBody>
          <a:bodyPr/>
          <a:lstStyle/>
          <a:p>
            <a:fld id="{8C8B385D-DF67-E241-B0BF-76B80A8E743B}" type="slidenum">
              <a:rPr lang="en-US" smtClean="0"/>
              <a:pPr/>
              <a:t>‹#›</a:t>
            </a:fld>
            <a:endParaRPr lang="en-US" sz="700" dirty="0"/>
          </a:p>
        </p:txBody>
      </p:sp>
    </p:spTree>
    <p:extLst>
      <p:ext uri="{BB962C8B-B14F-4D97-AF65-F5344CB8AC3E}">
        <p14:creationId xmlns:p14="http://schemas.microsoft.com/office/powerpoint/2010/main" val="386981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Line graph">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0413" cy="6134100"/>
          </a:xfrm>
          <a:prstGeom prst="rect">
            <a:avLst/>
          </a:prstGeom>
        </p:spPr>
      </p:pic>
      <p:sp>
        <p:nvSpPr>
          <p:cNvPr id="12" name="Title Placeholder 7"/>
          <p:cNvSpPr>
            <a:spLocks noGrp="1"/>
          </p:cNvSpPr>
          <p:nvPr>
            <p:ph type="title"/>
          </p:nvPr>
        </p:nvSpPr>
        <p:spPr>
          <a:xfrm>
            <a:off x="838091" y="2199737"/>
            <a:ext cx="10515818" cy="1690776"/>
          </a:xfrm>
          <a:prstGeom prst="rect">
            <a:avLst/>
          </a:prstGeom>
        </p:spPr>
        <p:txBody>
          <a:bodyPr vert="horz" lIns="91440" tIns="45720" rIns="91440" bIns="45720" rtlCol="0" anchor="ctr">
            <a:noAutofit/>
          </a:bodyPr>
          <a:lstStyle/>
          <a:p>
            <a:r>
              <a:rPr lang="en-US" dirty="0"/>
              <a:t>Title of presentation goes in this space</a:t>
            </a:r>
          </a:p>
        </p:txBody>
      </p:sp>
      <p:sp>
        <p:nvSpPr>
          <p:cNvPr id="16" name="Text Placeholder 15"/>
          <p:cNvSpPr>
            <a:spLocks noGrp="1"/>
          </p:cNvSpPr>
          <p:nvPr>
            <p:ph type="body" sz="quarter" idx="10" hasCustomPrompt="1"/>
          </p:nvPr>
        </p:nvSpPr>
        <p:spPr>
          <a:xfrm>
            <a:off x="838091" y="4684144"/>
            <a:ext cx="7424939" cy="1155940"/>
          </a:xfrm>
          <a:prstGeom prst="rect">
            <a:avLst/>
          </a:prstGeom>
        </p:spPr>
        <p:txBody>
          <a:bodyPr anchor="b" anchorCtr="0"/>
          <a:lstStyle>
            <a:lvl1pPr marL="0" indent="0">
              <a:buFontTx/>
              <a:buNone/>
              <a:defRPr sz="1400" baseline="0">
                <a:solidFill>
                  <a:schemeClr val="bg1"/>
                </a:solidFill>
              </a:defRPr>
            </a:lvl1pPr>
          </a:lstStyle>
          <a:p>
            <a:r>
              <a:rPr lang="en-US" sz="1500" dirty="0"/>
              <a:t>Presenter information</a:t>
            </a:r>
          </a:p>
        </p:txBody>
      </p:sp>
      <p:sp>
        <p:nvSpPr>
          <p:cNvPr id="6" name="Slide Number Placeholder 8">
            <a:extLst>
              <a:ext uri="{FF2B5EF4-FFF2-40B4-BE49-F238E27FC236}">
                <a16:creationId xmlns:a16="http://schemas.microsoft.com/office/drawing/2014/main" id="{0123CE67-BAB5-EA43-A530-C6490C8B70EC}"/>
              </a:ext>
            </a:extLst>
          </p:cNvPr>
          <p:cNvSpPr>
            <a:spLocks noGrp="1"/>
          </p:cNvSpPr>
          <p:nvPr>
            <p:ph type="sldNum" sz="quarter" idx="4"/>
          </p:nvPr>
        </p:nvSpPr>
        <p:spPr>
          <a:xfrm>
            <a:off x="327949" y="6381474"/>
            <a:ext cx="30053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dirty="0"/>
              <a:t>  |   </a:t>
            </a:r>
            <a:r>
              <a:rPr lang="en-US" sz="700" dirty="0"/>
              <a:t>Copyright © 2022 Kaiser Foundation Health Plan, Inc.</a:t>
            </a:r>
          </a:p>
        </p:txBody>
      </p:sp>
    </p:spTree>
    <p:extLst>
      <p:ext uri="{BB962C8B-B14F-4D97-AF65-F5344CB8AC3E}">
        <p14:creationId xmlns:p14="http://schemas.microsoft.com/office/powerpoint/2010/main" val="2371055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_3">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itle Placeholder 7"/>
          <p:cNvSpPr>
            <a:spLocks noGrp="1"/>
          </p:cNvSpPr>
          <p:nvPr>
            <p:ph type="title" hasCustomPrompt="1"/>
          </p:nvPr>
        </p:nvSpPr>
        <p:spPr>
          <a:xfrm>
            <a:off x="838092" y="2780143"/>
            <a:ext cx="8682356" cy="721244"/>
          </a:xfrm>
          <a:prstGeom prst="rect">
            <a:avLst/>
          </a:prstGeom>
        </p:spPr>
        <p:txBody>
          <a:bodyPr vert="horz" lIns="91440" tIns="45720" rIns="91440" bIns="45720" rtlCol="0" anchor="b" anchorCtr="0">
            <a:noAutofit/>
          </a:bodyPr>
          <a:lstStyle>
            <a:lvl1pPr algn="l">
              <a:lnSpc>
                <a:spcPct val="100000"/>
              </a:lnSpc>
              <a:defRPr b="1" baseline="0">
                <a:solidFill>
                  <a:schemeClr val="accent1">
                    <a:lumMod val="20000"/>
                    <a:lumOff val="80000"/>
                  </a:schemeClr>
                </a:solidFill>
              </a:defRPr>
            </a:lvl1pPr>
          </a:lstStyle>
          <a:p>
            <a:r>
              <a:rPr lang="en-US" dirty="0"/>
              <a:t>A LARGE BOLD STATEMENT GOES HERE AND CAN GO UP TO TWO LINES AND COLOR FOR EMPHASIS</a:t>
            </a:r>
          </a:p>
        </p:txBody>
      </p:sp>
      <p:sp>
        <p:nvSpPr>
          <p:cNvPr id="5" name="Rectangle 4"/>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Slide Number Placeholder 1">
            <a:extLst>
              <a:ext uri="{FF2B5EF4-FFF2-40B4-BE49-F238E27FC236}">
                <a16:creationId xmlns:a16="http://schemas.microsoft.com/office/drawing/2014/main" id="{754A43B7-2792-7F45-81D9-0AF69D2B73BB}"/>
              </a:ext>
            </a:extLst>
          </p:cNvPr>
          <p:cNvSpPr>
            <a:spLocks noGrp="1"/>
          </p:cNvSpPr>
          <p:nvPr>
            <p:ph type="sldNum" sz="quarter" idx="11"/>
          </p:nvPr>
        </p:nvSpPr>
        <p:spPr>
          <a:xfrm>
            <a:off x="327949" y="6381474"/>
            <a:ext cx="2262514" cy="365125"/>
          </a:xfrm>
          <a:prstGeom prst="rect">
            <a:avLst/>
          </a:prstGeom>
        </p:spPr>
        <p:txBody>
          <a:bodyPr/>
          <a:lstStyle>
            <a:lvl1pPr>
              <a:defRPr>
                <a:solidFill>
                  <a:schemeClr val="bg1"/>
                </a:solidFill>
              </a:defRPr>
            </a:lvl1pPr>
          </a:lstStyle>
          <a:p>
            <a:fld id="{8C8B385D-DF67-E241-B0BF-76B80A8E743B}" type="slidenum">
              <a:rPr lang="en-US" smtClean="0"/>
              <a:pPr/>
              <a:t>‹#›</a:t>
            </a:fld>
            <a:endParaRPr lang="en-US" sz="700" dirty="0"/>
          </a:p>
        </p:txBody>
      </p:sp>
    </p:spTree>
    <p:extLst>
      <p:ext uri="{BB962C8B-B14F-4D97-AF65-F5344CB8AC3E}">
        <p14:creationId xmlns:p14="http://schemas.microsoft.com/office/powerpoint/2010/main" val="1700807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_4">
    <p:spTree>
      <p:nvGrpSpPr>
        <p:cNvPr id="1" name=""/>
        <p:cNvGrpSpPr/>
        <p:nvPr/>
      </p:nvGrpSpPr>
      <p:grpSpPr>
        <a:xfrm>
          <a:off x="0" y="0"/>
          <a:ext cx="0" cy="0"/>
          <a:chOff x="0" y="0"/>
          <a:chExt cx="0" cy="0"/>
        </a:xfrm>
      </p:grpSpPr>
      <p:sp>
        <p:nvSpPr>
          <p:cNvPr id="5" name="Rectangle 4"/>
          <p:cNvSpPr/>
          <p:nvPr userDrawn="1"/>
        </p:nvSpPr>
        <p:spPr>
          <a:xfrm>
            <a:off x="0" y="1671867"/>
            <a:ext cx="12192000" cy="3538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itle Placeholder 7"/>
          <p:cNvSpPr>
            <a:spLocks noGrp="1"/>
          </p:cNvSpPr>
          <p:nvPr>
            <p:ph type="title" hasCustomPrompt="1"/>
          </p:nvPr>
        </p:nvSpPr>
        <p:spPr>
          <a:xfrm>
            <a:off x="1886464" y="2920013"/>
            <a:ext cx="8419073" cy="978219"/>
          </a:xfrm>
          <a:prstGeom prst="rect">
            <a:avLst/>
          </a:prstGeom>
        </p:spPr>
        <p:txBody>
          <a:bodyPr vert="horz" lIns="91440" tIns="45720" rIns="91440" bIns="45720" rtlCol="0" anchor="ctr" anchorCtr="0">
            <a:noAutofit/>
          </a:bodyPr>
          <a:lstStyle>
            <a:lvl1pPr algn="ctr">
              <a:lnSpc>
                <a:spcPct val="100000"/>
              </a:lnSpc>
              <a:defRPr b="0" baseline="0">
                <a:solidFill>
                  <a:schemeClr val="bg1"/>
                </a:solidFill>
              </a:defRPr>
            </a:lvl1pPr>
          </a:lstStyle>
          <a:p>
            <a:r>
              <a:rPr lang="en-US" dirty="0"/>
              <a:t>“A slide for quotes or message that can be centered within the frame here. ”</a:t>
            </a:r>
          </a:p>
        </p:txBody>
      </p:sp>
      <p:sp>
        <p:nvSpPr>
          <p:cNvPr id="7" name="Text Placeholder 6"/>
          <p:cNvSpPr>
            <a:spLocks noGrp="1"/>
          </p:cNvSpPr>
          <p:nvPr>
            <p:ph type="body" sz="quarter" idx="10" hasCustomPrompt="1"/>
          </p:nvPr>
        </p:nvSpPr>
        <p:spPr>
          <a:xfrm>
            <a:off x="5461626" y="3898232"/>
            <a:ext cx="4843876" cy="385011"/>
          </a:xfrm>
          <a:prstGeom prst="rect">
            <a:avLst/>
          </a:prstGeom>
        </p:spPr>
        <p:txBody>
          <a:bodyPr anchor="ctr" anchorCtr="0"/>
          <a:lstStyle>
            <a:lvl1pPr marL="0" indent="0" algn="r">
              <a:buFontTx/>
              <a:buNone/>
              <a:defRPr sz="1400"/>
            </a:lvl1pPr>
            <a:lvl2pPr marL="228554" indent="0">
              <a:buFontTx/>
              <a:buNone/>
              <a:defRPr/>
            </a:lvl2pPr>
            <a:lvl3pPr marL="457109" indent="0">
              <a:buFontTx/>
              <a:buNone/>
              <a:defRPr/>
            </a:lvl3pPr>
            <a:lvl4pPr marL="685663" indent="0">
              <a:buFontTx/>
              <a:buNone/>
              <a:defRPr/>
            </a:lvl4pPr>
            <a:lvl5pPr marL="914217" indent="0">
              <a:buFontTx/>
              <a:buNone/>
              <a:defRPr/>
            </a:lvl5pPr>
          </a:lstStyle>
          <a:p>
            <a:r>
              <a:rPr lang="en-US" sz="1800" dirty="0">
                <a:solidFill>
                  <a:schemeClr val="accent1">
                    <a:lumMod val="20000"/>
                    <a:lumOff val="80000"/>
                  </a:schemeClr>
                </a:solidFill>
              </a:rPr>
              <a:t>- Use author name if quoting</a:t>
            </a:r>
          </a:p>
        </p:txBody>
      </p:sp>
      <p:sp>
        <p:nvSpPr>
          <p:cNvPr id="6" name="Slide Number Placeholder 1">
            <a:extLst>
              <a:ext uri="{FF2B5EF4-FFF2-40B4-BE49-F238E27FC236}">
                <a16:creationId xmlns:a16="http://schemas.microsoft.com/office/drawing/2014/main" id="{C98763D3-DD70-7042-A1D9-FFF67DDB2070}"/>
              </a:ext>
            </a:extLst>
          </p:cNvPr>
          <p:cNvSpPr>
            <a:spLocks noGrp="1"/>
          </p:cNvSpPr>
          <p:nvPr>
            <p:ph type="sldNum" sz="quarter" idx="11"/>
          </p:nvPr>
        </p:nvSpPr>
        <p:spPr>
          <a:xfrm>
            <a:off x="327949" y="6381474"/>
            <a:ext cx="2262514" cy="365125"/>
          </a:xfrm>
          <a:prstGeom prst="rect">
            <a:avLst/>
          </a:prstGeom>
        </p:spPr>
        <p:txBody>
          <a:bodyPr/>
          <a:lstStyle/>
          <a:p>
            <a:fld id="{8C8B385D-DF67-E241-B0BF-76B80A8E743B}" type="slidenum">
              <a:rPr lang="en-US" smtClean="0"/>
              <a:pPr/>
              <a:t>‹#›</a:t>
            </a:fld>
            <a:endParaRPr lang="en-US" sz="700" dirty="0"/>
          </a:p>
        </p:txBody>
      </p:sp>
    </p:spTree>
    <p:extLst>
      <p:ext uri="{BB962C8B-B14F-4D97-AF65-F5344CB8AC3E}">
        <p14:creationId xmlns:p14="http://schemas.microsoft.com/office/powerpoint/2010/main" val="783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_5">
    <p:spTree>
      <p:nvGrpSpPr>
        <p:cNvPr id="1" name=""/>
        <p:cNvGrpSpPr/>
        <p:nvPr/>
      </p:nvGrpSpPr>
      <p:grpSpPr>
        <a:xfrm>
          <a:off x="0" y="0"/>
          <a:ext cx="0" cy="0"/>
          <a:chOff x="0" y="0"/>
          <a:chExt cx="0" cy="0"/>
        </a:xfrm>
      </p:grpSpPr>
      <p:sp>
        <p:nvSpPr>
          <p:cNvPr id="10" name="Rectangle 9"/>
          <p:cNvSpPr/>
          <p:nvPr userDrawn="1"/>
        </p:nvSpPr>
        <p:spPr>
          <a:xfrm>
            <a:off x="0" y="4552950"/>
            <a:ext cx="12192000" cy="2305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itle Placeholder 7"/>
          <p:cNvSpPr>
            <a:spLocks noGrp="1"/>
          </p:cNvSpPr>
          <p:nvPr>
            <p:ph type="title" hasCustomPrompt="1"/>
          </p:nvPr>
        </p:nvSpPr>
        <p:spPr>
          <a:xfrm>
            <a:off x="838092" y="5210417"/>
            <a:ext cx="8682356" cy="721244"/>
          </a:xfrm>
          <a:prstGeom prst="rect">
            <a:avLst/>
          </a:prstGeom>
        </p:spPr>
        <p:txBody>
          <a:bodyPr vert="horz" lIns="91440" tIns="45720" rIns="91440" bIns="45720" rtlCol="0" anchor="b" anchorCtr="0">
            <a:noAutofit/>
          </a:bodyPr>
          <a:lstStyle>
            <a:lvl1pPr algn="l">
              <a:lnSpc>
                <a:spcPct val="100000"/>
              </a:lnSpc>
              <a:defRPr b="1" baseline="0">
                <a:solidFill>
                  <a:schemeClr val="accent1">
                    <a:lumMod val="20000"/>
                    <a:lumOff val="80000"/>
                  </a:schemeClr>
                </a:solidFill>
              </a:defRPr>
            </a:lvl1pPr>
          </a:lstStyle>
          <a:p>
            <a:r>
              <a:rPr lang="en-US" dirty="0"/>
              <a:t>A LARGE BOLD STATEMENT GOES HERE AND CAN GO UP TO TWO LINES AND COLOR FOR EMPHASIS</a:t>
            </a:r>
          </a:p>
        </p:txBody>
      </p:sp>
      <p:sp>
        <p:nvSpPr>
          <p:cNvPr id="7" name="Rectangle 6"/>
          <p:cNvSpPr/>
          <p:nvPr userDrawn="1"/>
        </p:nvSpPr>
        <p:spPr>
          <a:xfrm>
            <a:off x="1" y="5210417"/>
            <a:ext cx="306372" cy="721244"/>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Picture Placeholder 3"/>
          <p:cNvSpPr>
            <a:spLocks noGrp="1"/>
          </p:cNvSpPr>
          <p:nvPr>
            <p:ph type="pic" sz="quarter" idx="10"/>
          </p:nvPr>
        </p:nvSpPr>
        <p:spPr>
          <a:xfrm>
            <a:off x="0" y="0"/>
            <a:ext cx="12192000" cy="4552950"/>
          </a:xfrm>
          <a:prstGeom prst="rect">
            <a:avLst/>
          </a:prstGeom>
          <a:solidFill>
            <a:schemeClr val="bg1">
              <a:lumMod val="95000"/>
            </a:schemeClr>
          </a:solidFill>
        </p:spPr>
        <p:txBody>
          <a:bodyPr/>
          <a:lstStyle/>
          <a:p>
            <a:endParaRPr lang="en-US"/>
          </a:p>
        </p:txBody>
      </p:sp>
      <p:sp>
        <p:nvSpPr>
          <p:cNvPr id="6" name="Slide Number Placeholder 1">
            <a:extLst>
              <a:ext uri="{FF2B5EF4-FFF2-40B4-BE49-F238E27FC236}">
                <a16:creationId xmlns:a16="http://schemas.microsoft.com/office/drawing/2014/main" id="{E4471A98-8A20-614D-9503-AD38F1C67300}"/>
              </a:ext>
            </a:extLst>
          </p:cNvPr>
          <p:cNvSpPr>
            <a:spLocks noGrp="1"/>
          </p:cNvSpPr>
          <p:nvPr>
            <p:ph type="sldNum" sz="quarter" idx="11"/>
          </p:nvPr>
        </p:nvSpPr>
        <p:spPr>
          <a:xfrm>
            <a:off x="327949" y="6381474"/>
            <a:ext cx="2262514" cy="365125"/>
          </a:xfrm>
          <a:prstGeom prst="rect">
            <a:avLst/>
          </a:prstGeom>
        </p:spPr>
        <p:txBody>
          <a:bodyPr/>
          <a:lstStyle>
            <a:lvl1pPr>
              <a:defRPr>
                <a:solidFill>
                  <a:schemeClr val="bg1"/>
                </a:solidFill>
              </a:defRPr>
            </a:lvl1pPr>
          </a:lstStyle>
          <a:p>
            <a:fld id="{8C8B385D-DF67-E241-B0BF-76B80A8E743B}" type="slidenum">
              <a:rPr lang="en-US" smtClean="0"/>
              <a:pPr/>
              <a:t>‹#›</a:t>
            </a:fld>
            <a:endParaRPr lang="en-US" sz="700" dirty="0"/>
          </a:p>
        </p:txBody>
      </p:sp>
    </p:spTree>
    <p:extLst>
      <p:ext uri="{BB962C8B-B14F-4D97-AF65-F5344CB8AC3E}">
        <p14:creationId xmlns:p14="http://schemas.microsoft.com/office/powerpoint/2010/main" val="1144753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F39C-C69D-CBF5-95E4-007F2443B2D8}"/>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203D886-BA39-D959-CFD1-3159A9F99908}"/>
              </a:ext>
            </a:extLst>
          </p:cNvPr>
          <p:cNvSpPr>
            <a:spLocks noGrp="1"/>
          </p:cNvSpPr>
          <p:nvPr>
            <p:ph type="subTitle" idx="1"/>
          </p:nvPr>
        </p:nvSpPr>
        <p:spPr>
          <a:xfrm>
            <a:off x="1524000"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99F11A-F75B-90DE-C53C-9A5BB4C31353}"/>
              </a:ext>
            </a:extLst>
          </p:cNvPr>
          <p:cNvSpPr>
            <a:spLocks noGrp="1"/>
          </p:cNvSpPr>
          <p:nvPr>
            <p:ph type="dt" sz="half" idx="10"/>
          </p:nvPr>
        </p:nvSpPr>
        <p:spPr/>
        <p:txBody>
          <a:bodyPr/>
          <a:lstStyle/>
          <a:p>
            <a:fld id="{6CBB7623-C80B-494B-BC44-32DD1C35A672}" type="datetimeFigureOut">
              <a:rPr lang="en-US" smtClean="0"/>
              <a:t>1/22/2026</a:t>
            </a:fld>
            <a:endParaRPr lang="en-US"/>
          </a:p>
        </p:txBody>
      </p:sp>
      <p:sp>
        <p:nvSpPr>
          <p:cNvPr id="5" name="Footer Placeholder 4">
            <a:extLst>
              <a:ext uri="{FF2B5EF4-FFF2-40B4-BE49-F238E27FC236}">
                <a16:creationId xmlns:a16="http://schemas.microsoft.com/office/drawing/2014/main" id="{06FC25A6-5347-DD96-ADE1-1279458F0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9299C-3D4A-3AB0-194D-09444FADA69A}"/>
              </a:ext>
            </a:extLst>
          </p:cNvPr>
          <p:cNvSpPr>
            <a:spLocks noGrp="1"/>
          </p:cNvSpPr>
          <p:nvPr>
            <p:ph type="sldNum" sz="quarter" idx="12"/>
          </p:nvPr>
        </p:nvSpPr>
        <p:spPr/>
        <p:txBody>
          <a:bodyPr/>
          <a:lstStyle/>
          <a:p>
            <a:fld id="{44FBF36A-2BD4-42DF-876B-ED66B489E4E2}" type="slidenum">
              <a:rPr lang="en-US" smtClean="0"/>
              <a:t>‹#›</a:t>
            </a:fld>
            <a:endParaRPr lang="en-US"/>
          </a:p>
        </p:txBody>
      </p:sp>
    </p:spTree>
    <p:extLst>
      <p:ext uri="{BB962C8B-B14F-4D97-AF65-F5344CB8AC3E}">
        <p14:creationId xmlns:p14="http://schemas.microsoft.com/office/powerpoint/2010/main" val="398264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4D02-5003-4D98-9D4B-DFE9CFAB7FCB}"/>
              </a:ext>
            </a:extLst>
          </p:cNvPr>
          <p:cNvSpPr>
            <a:spLocks noGrp="1"/>
          </p:cNvSpPr>
          <p:nvPr>
            <p:ph type="ctrTitle"/>
          </p:nvPr>
        </p:nvSpPr>
        <p:spPr>
          <a:xfrm>
            <a:off x="1524003" y="1122363"/>
            <a:ext cx="9144000" cy="2387600"/>
          </a:xfrm>
        </p:spPr>
        <p:txBody>
          <a:bodyPr anchor="b"/>
          <a:lstStyle>
            <a:lvl1pPr algn="ctr">
              <a:defRPr sz="5992"/>
            </a:lvl1pPr>
          </a:lstStyle>
          <a:p>
            <a:r>
              <a:rPr lang="en-US"/>
              <a:t>Click to edit Master title style</a:t>
            </a:r>
          </a:p>
        </p:txBody>
      </p:sp>
      <p:sp>
        <p:nvSpPr>
          <p:cNvPr id="3" name="Subtitle 2">
            <a:extLst>
              <a:ext uri="{FF2B5EF4-FFF2-40B4-BE49-F238E27FC236}">
                <a16:creationId xmlns:a16="http://schemas.microsoft.com/office/drawing/2014/main" id="{9470EB2A-77B8-46B3-B615-08022D7285B5}"/>
              </a:ext>
            </a:extLst>
          </p:cNvPr>
          <p:cNvSpPr>
            <a:spLocks noGrp="1"/>
          </p:cNvSpPr>
          <p:nvPr>
            <p:ph type="subTitle" idx="1"/>
          </p:nvPr>
        </p:nvSpPr>
        <p:spPr>
          <a:xfrm>
            <a:off x="1524003" y="3602038"/>
            <a:ext cx="9144000" cy="1655762"/>
          </a:xfrm>
        </p:spPr>
        <p:txBody>
          <a:bodyPr/>
          <a:lstStyle>
            <a:lvl1pPr marL="0" indent="0" algn="ctr">
              <a:buNone/>
              <a:defRPr sz="2397"/>
            </a:lvl1pPr>
            <a:lvl2pPr marL="456561" indent="0" algn="ctr">
              <a:buNone/>
              <a:defRPr sz="1997"/>
            </a:lvl2pPr>
            <a:lvl3pPr marL="913120" indent="0" algn="ctr">
              <a:buNone/>
              <a:defRPr sz="1797"/>
            </a:lvl3pPr>
            <a:lvl4pPr marL="1369682" indent="0" algn="ctr">
              <a:buNone/>
              <a:defRPr sz="1599"/>
            </a:lvl4pPr>
            <a:lvl5pPr marL="1826241" indent="0" algn="ctr">
              <a:buNone/>
              <a:defRPr sz="1599"/>
            </a:lvl5pPr>
            <a:lvl6pPr marL="2282801" indent="0" algn="ctr">
              <a:buNone/>
              <a:defRPr sz="1599"/>
            </a:lvl6pPr>
            <a:lvl7pPr marL="2739362" indent="0" algn="ctr">
              <a:buNone/>
              <a:defRPr sz="1599"/>
            </a:lvl7pPr>
            <a:lvl8pPr marL="3195921" indent="0" algn="ctr">
              <a:buNone/>
              <a:defRPr sz="1599"/>
            </a:lvl8pPr>
            <a:lvl9pPr marL="3652483"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CCCCBF30-2A44-43AE-AA86-589F2547DE2F}"/>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5" name="Footer Placeholder 4">
            <a:extLst>
              <a:ext uri="{FF2B5EF4-FFF2-40B4-BE49-F238E27FC236}">
                <a16:creationId xmlns:a16="http://schemas.microsoft.com/office/drawing/2014/main" id="{0F7B8D71-A96C-4103-96FB-D1FE9B305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A1487-6452-4DA5-835D-B019CB2D1EBD}"/>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180096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0035-6337-44A2-9FE7-4A925F6E8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36296-8ED8-44C1-8D80-509A696C6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9B185-FBA6-46E6-BA23-A42CCF4F5631}"/>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5" name="Footer Placeholder 4">
            <a:extLst>
              <a:ext uri="{FF2B5EF4-FFF2-40B4-BE49-F238E27FC236}">
                <a16:creationId xmlns:a16="http://schemas.microsoft.com/office/drawing/2014/main" id="{B42D928C-72D6-44A0-A19A-FCC7A76B5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97DB8-D31B-41A2-92D8-39846B17D86A}"/>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2429796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9C12-5DF8-4F65-90B0-228631B99A6C}"/>
              </a:ext>
            </a:extLst>
          </p:cNvPr>
          <p:cNvSpPr>
            <a:spLocks noGrp="1"/>
          </p:cNvSpPr>
          <p:nvPr>
            <p:ph type="title"/>
          </p:nvPr>
        </p:nvSpPr>
        <p:spPr>
          <a:xfrm>
            <a:off x="831853" y="1709745"/>
            <a:ext cx="10515599" cy="2852737"/>
          </a:xfrm>
        </p:spPr>
        <p:txBody>
          <a:bodyPr anchor="b"/>
          <a:lstStyle>
            <a:lvl1pPr>
              <a:defRPr sz="5992"/>
            </a:lvl1pPr>
          </a:lstStyle>
          <a:p>
            <a:r>
              <a:rPr lang="en-US"/>
              <a:t>Click to edit Master title style</a:t>
            </a:r>
          </a:p>
        </p:txBody>
      </p:sp>
      <p:sp>
        <p:nvSpPr>
          <p:cNvPr id="3" name="Text Placeholder 2">
            <a:extLst>
              <a:ext uri="{FF2B5EF4-FFF2-40B4-BE49-F238E27FC236}">
                <a16:creationId xmlns:a16="http://schemas.microsoft.com/office/drawing/2014/main" id="{1D3E08A1-FD1B-42DB-AAFF-F62B2513055A}"/>
              </a:ext>
            </a:extLst>
          </p:cNvPr>
          <p:cNvSpPr>
            <a:spLocks noGrp="1"/>
          </p:cNvSpPr>
          <p:nvPr>
            <p:ph type="body" idx="1"/>
          </p:nvPr>
        </p:nvSpPr>
        <p:spPr>
          <a:xfrm>
            <a:off x="831853" y="4589470"/>
            <a:ext cx="10515599" cy="1500187"/>
          </a:xfrm>
        </p:spPr>
        <p:txBody>
          <a:bodyPr/>
          <a:lstStyle>
            <a:lvl1pPr marL="0" indent="0">
              <a:buNone/>
              <a:defRPr sz="2397">
                <a:solidFill>
                  <a:schemeClr val="tx1">
                    <a:tint val="75000"/>
                  </a:schemeClr>
                </a:solidFill>
              </a:defRPr>
            </a:lvl1pPr>
            <a:lvl2pPr marL="456561" indent="0">
              <a:buNone/>
              <a:defRPr sz="1997">
                <a:solidFill>
                  <a:schemeClr val="tx1">
                    <a:tint val="75000"/>
                  </a:schemeClr>
                </a:solidFill>
              </a:defRPr>
            </a:lvl2pPr>
            <a:lvl3pPr marL="913120" indent="0">
              <a:buNone/>
              <a:defRPr sz="1797">
                <a:solidFill>
                  <a:schemeClr val="tx1">
                    <a:tint val="75000"/>
                  </a:schemeClr>
                </a:solidFill>
              </a:defRPr>
            </a:lvl3pPr>
            <a:lvl4pPr marL="1369682" indent="0">
              <a:buNone/>
              <a:defRPr sz="1599">
                <a:solidFill>
                  <a:schemeClr val="tx1">
                    <a:tint val="75000"/>
                  </a:schemeClr>
                </a:solidFill>
              </a:defRPr>
            </a:lvl4pPr>
            <a:lvl5pPr marL="1826241" indent="0">
              <a:buNone/>
              <a:defRPr sz="1599">
                <a:solidFill>
                  <a:schemeClr val="tx1">
                    <a:tint val="75000"/>
                  </a:schemeClr>
                </a:solidFill>
              </a:defRPr>
            </a:lvl5pPr>
            <a:lvl6pPr marL="2282801" indent="0">
              <a:buNone/>
              <a:defRPr sz="1599">
                <a:solidFill>
                  <a:schemeClr val="tx1">
                    <a:tint val="75000"/>
                  </a:schemeClr>
                </a:solidFill>
              </a:defRPr>
            </a:lvl6pPr>
            <a:lvl7pPr marL="2739362" indent="0">
              <a:buNone/>
              <a:defRPr sz="1599">
                <a:solidFill>
                  <a:schemeClr val="tx1">
                    <a:tint val="75000"/>
                  </a:schemeClr>
                </a:solidFill>
              </a:defRPr>
            </a:lvl7pPr>
            <a:lvl8pPr marL="3195921" indent="0">
              <a:buNone/>
              <a:defRPr sz="1599">
                <a:solidFill>
                  <a:schemeClr val="tx1">
                    <a:tint val="75000"/>
                  </a:schemeClr>
                </a:solidFill>
              </a:defRPr>
            </a:lvl8pPr>
            <a:lvl9pPr marL="3652483"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7C7D6-0615-46D9-8F79-F513A6DEDF96}"/>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5" name="Footer Placeholder 4">
            <a:extLst>
              <a:ext uri="{FF2B5EF4-FFF2-40B4-BE49-F238E27FC236}">
                <a16:creationId xmlns:a16="http://schemas.microsoft.com/office/drawing/2014/main" id="{D94D3219-0F65-4B80-8563-2DAD0E41E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3D077-11FC-49F8-9780-01D8D150C657}"/>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2989344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48B1-7A2F-480E-98BA-0BBDF9371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4922E-E92E-415F-A145-A11BC449C538}"/>
              </a:ext>
            </a:extLst>
          </p:cNvPr>
          <p:cNvSpPr>
            <a:spLocks noGrp="1"/>
          </p:cNvSpPr>
          <p:nvPr>
            <p:ph sz="half" idx="1"/>
          </p:nvPr>
        </p:nvSpPr>
        <p:spPr>
          <a:xfrm>
            <a:off x="838202" y="1825625"/>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5118CE-B0A6-4F01-A3AD-526EA531A906}"/>
              </a:ext>
            </a:extLst>
          </p:cNvPr>
          <p:cNvSpPr>
            <a:spLocks noGrp="1"/>
          </p:cNvSpPr>
          <p:nvPr>
            <p:ph sz="half" idx="2"/>
          </p:nvPr>
        </p:nvSpPr>
        <p:spPr>
          <a:xfrm>
            <a:off x="6172201" y="1825625"/>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8EB859-855B-465C-BECC-970290F30863}"/>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6" name="Footer Placeholder 5">
            <a:extLst>
              <a:ext uri="{FF2B5EF4-FFF2-40B4-BE49-F238E27FC236}">
                <a16:creationId xmlns:a16="http://schemas.microsoft.com/office/drawing/2014/main" id="{02B3AB6D-C7A2-4C70-8C53-94B58293E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1328C-C5C7-41A0-AFB8-B258F54F65A3}"/>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2041689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DACD-A72C-417F-8E2D-24803FE8719C}"/>
              </a:ext>
            </a:extLst>
          </p:cNvPr>
          <p:cNvSpPr>
            <a:spLocks noGrp="1"/>
          </p:cNvSpPr>
          <p:nvPr>
            <p:ph type="title"/>
          </p:nvPr>
        </p:nvSpPr>
        <p:spPr>
          <a:xfrm>
            <a:off x="839791" y="365129"/>
            <a:ext cx="1051559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DA83D3-A51D-4635-B12C-0DB3E2E30FB2}"/>
              </a:ext>
            </a:extLst>
          </p:cNvPr>
          <p:cNvSpPr>
            <a:spLocks noGrp="1"/>
          </p:cNvSpPr>
          <p:nvPr>
            <p:ph type="body" idx="1"/>
          </p:nvPr>
        </p:nvSpPr>
        <p:spPr>
          <a:xfrm>
            <a:off x="839792" y="1681163"/>
            <a:ext cx="5157787" cy="823912"/>
          </a:xfrm>
        </p:spPr>
        <p:txBody>
          <a:bodyPr anchor="b"/>
          <a:lstStyle>
            <a:lvl1pPr marL="0" indent="0">
              <a:buNone/>
              <a:defRPr sz="2397" b="1"/>
            </a:lvl1pPr>
            <a:lvl2pPr marL="456561" indent="0">
              <a:buNone/>
              <a:defRPr sz="1997" b="1"/>
            </a:lvl2pPr>
            <a:lvl3pPr marL="913120" indent="0">
              <a:buNone/>
              <a:defRPr sz="1797" b="1"/>
            </a:lvl3pPr>
            <a:lvl4pPr marL="1369682" indent="0">
              <a:buNone/>
              <a:defRPr sz="1599" b="1"/>
            </a:lvl4pPr>
            <a:lvl5pPr marL="1826241" indent="0">
              <a:buNone/>
              <a:defRPr sz="1599" b="1"/>
            </a:lvl5pPr>
            <a:lvl6pPr marL="2282801" indent="0">
              <a:buNone/>
              <a:defRPr sz="1599" b="1"/>
            </a:lvl6pPr>
            <a:lvl7pPr marL="2739362" indent="0">
              <a:buNone/>
              <a:defRPr sz="1599" b="1"/>
            </a:lvl7pPr>
            <a:lvl8pPr marL="3195921" indent="0">
              <a:buNone/>
              <a:defRPr sz="1599" b="1"/>
            </a:lvl8pPr>
            <a:lvl9pPr marL="3652483"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8454BE7A-DE16-4C03-B08C-FD60EA08DA58}"/>
              </a:ext>
            </a:extLst>
          </p:cNvPr>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0C524-B822-47D5-95F3-E4BB160E56F6}"/>
              </a:ext>
            </a:extLst>
          </p:cNvPr>
          <p:cNvSpPr>
            <a:spLocks noGrp="1"/>
          </p:cNvSpPr>
          <p:nvPr>
            <p:ph type="body" sz="quarter" idx="3"/>
          </p:nvPr>
        </p:nvSpPr>
        <p:spPr>
          <a:xfrm>
            <a:off x="6172200" y="1681163"/>
            <a:ext cx="5183188" cy="823912"/>
          </a:xfrm>
        </p:spPr>
        <p:txBody>
          <a:bodyPr anchor="b"/>
          <a:lstStyle>
            <a:lvl1pPr marL="0" indent="0">
              <a:buNone/>
              <a:defRPr sz="2397" b="1"/>
            </a:lvl1pPr>
            <a:lvl2pPr marL="456561" indent="0">
              <a:buNone/>
              <a:defRPr sz="1997" b="1"/>
            </a:lvl2pPr>
            <a:lvl3pPr marL="913120" indent="0">
              <a:buNone/>
              <a:defRPr sz="1797" b="1"/>
            </a:lvl3pPr>
            <a:lvl4pPr marL="1369682" indent="0">
              <a:buNone/>
              <a:defRPr sz="1599" b="1"/>
            </a:lvl4pPr>
            <a:lvl5pPr marL="1826241" indent="0">
              <a:buNone/>
              <a:defRPr sz="1599" b="1"/>
            </a:lvl5pPr>
            <a:lvl6pPr marL="2282801" indent="0">
              <a:buNone/>
              <a:defRPr sz="1599" b="1"/>
            </a:lvl6pPr>
            <a:lvl7pPr marL="2739362" indent="0">
              <a:buNone/>
              <a:defRPr sz="1599" b="1"/>
            </a:lvl7pPr>
            <a:lvl8pPr marL="3195921" indent="0">
              <a:buNone/>
              <a:defRPr sz="1599" b="1"/>
            </a:lvl8pPr>
            <a:lvl9pPr marL="3652483"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FF9814D0-E9F9-4550-A605-F40611B3D0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57FEB5-AB70-40A8-B57B-76386DE6DB33}"/>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8" name="Footer Placeholder 7">
            <a:extLst>
              <a:ext uri="{FF2B5EF4-FFF2-40B4-BE49-F238E27FC236}">
                <a16:creationId xmlns:a16="http://schemas.microsoft.com/office/drawing/2014/main" id="{35FF7BE9-70DD-4A2D-9960-F3229255C5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56DE6A-EB74-4126-ADE6-22386BB462CE}"/>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3500455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837D-5E2C-4F69-8198-AE09490AAE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3251B2-02DC-4AE4-B1FA-2CD5F9E3EE7E}"/>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4" name="Footer Placeholder 3">
            <a:extLst>
              <a:ext uri="{FF2B5EF4-FFF2-40B4-BE49-F238E27FC236}">
                <a16:creationId xmlns:a16="http://schemas.microsoft.com/office/drawing/2014/main" id="{F50AE83F-8F89-44AC-A33D-7213752F93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02A8E4-E98B-4632-9313-F5A1184915B8}"/>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176714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nected Circl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12" name="Title Placeholder 7"/>
          <p:cNvSpPr>
            <a:spLocks noGrp="1"/>
          </p:cNvSpPr>
          <p:nvPr>
            <p:ph type="title"/>
          </p:nvPr>
        </p:nvSpPr>
        <p:spPr>
          <a:xfrm>
            <a:off x="838091" y="2199737"/>
            <a:ext cx="10515818" cy="1690776"/>
          </a:xfrm>
          <a:prstGeom prst="rect">
            <a:avLst/>
          </a:prstGeom>
        </p:spPr>
        <p:txBody>
          <a:bodyPr vert="horz" lIns="91440" tIns="45720" rIns="91440" bIns="45720" rtlCol="0" anchor="ctr">
            <a:noAutofit/>
          </a:bodyPr>
          <a:lstStyle/>
          <a:p>
            <a:r>
              <a:rPr lang="en-US" dirty="0"/>
              <a:t>Title of presentation goes in this space</a:t>
            </a:r>
          </a:p>
        </p:txBody>
      </p:sp>
      <p:sp>
        <p:nvSpPr>
          <p:cNvPr id="16" name="Text Placeholder 15"/>
          <p:cNvSpPr>
            <a:spLocks noGrp="1"/>
          </p:cNvSpPr>
          <p:nvPr>
            <p:ph type="body" sz="quarter" idx="10" hasCustomPrompt="1"/>
          </p:nvPr>
        </p:nvSpPr>
        <p:spPr>
          <a:xfrm>
            <a:off x="838091" y="4684144"/>
            <a:ext cx="7424939" cy="1155940"/>
          </a:xfrm>
          <a:prstGeom prst="rect">
            <a:avLst/>
          </a:prstGeom>
        </p:spPr>
        <p:txBody>
          <a:bodyPr anchor="b" anchorCtr="0"/>
          <a:lstStyle>
            <a:lvl1pPr marL="0" indent="0">
              <a:buFontTx/>
              <a:buNone/>
              <a:defRPr sz="1400" baseline="0">
                <a:solidFill>
                  <a:schemeClr val="bg1"/>
                </a:solidFill>
              </a:defRPr>
            </a:lvl1pPr>
          </a:lstStyle>
          <a:p>
            <a:r>
              <a:rPr lang="en-US" sz="1500" dirty="0"/>
              <a:t>Presenter information</a:t>
            </a:r>
          </a:p>
        </p:txBody>
      </p:sp>
      <p:sp>
        <p:nvSpPr>
          <p:cNvPr id="6" name="Slide Number Placeholder 8">
            <a:extLst>
              <a:ext uri="{FF2B5EF4-FFF2-40B4-BE49-F238E27FC236}">
                <a16:creationId xmlns:a16="http://schemas.microsoft.com/office/drawing/2014/main" id="{201FC926-3B6D-3840-BCD6-4A529A4260F3}"/>
              </a:ext>
            </a:extLst>
          </p:cNvPr>
          <p:cNvSpPr>
            <a:spLocks noGrp="1"/>
          </p:cNvSpPr>
          <p:nvPr>
            <p:ph type="sldNum" sz="quarter" idx="4"/>
          </p:nvPr>
        </p:nvSpPr>
        <p:spPr>
          <a:xfrm>
            <a:off x="327949" y="6381474"/>
            <a:ext cx="30053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dirty="0"/>
              <a:t>  |   </a:t>
            </a:r>
            <a:r>
              <a:rPr lang="en-US" sz="700" dirty="0"/>
              <a:t>Copyright © 2022 Kaiser Foundation Health Plan, Inc.</a:t>
            </a:r>
          </a:p>
        </p:txBody>
      </p:sp>
    </p:spTree>
    <p:extLst>
      <p:ext uri="{BB962C8B-B14F-4D97-AF65-F5344CB8AC3E}">
        <p14:creationId xmlns:p14="http://schemas.microsoft.com/office/powerpoint/2010/main" val="2088299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CD63E2-19AC-472C-BB2C-DBA2D22D8300}"/>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3" name="Footer Placeholder 2">
            <a:extLst>
              <a:ext uri="{FF2B5EF4-FFF2-40B4-BE49-F238E27FC236}">
                <a16:creationId xmlns:a16="http://schemas.microsoft.com/office/drawing/2014/main" id="{EE66587A-8BE0-429A-A146-53AE531DBD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59642-537D-4A59-AE2E-F3321465A903}"/>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2638149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A289-B41F-4D73-A8A7-50E364169F2B}"/>
              </a:ext>
            </a:extLst>
          </p:cNvPr>
          <p:cNvSpPr>
            <a:spLocks noGrp="1"/>
          </p:cNvSpPr>
          <p:nvPr>
            <p:ph type="title"/>
          </p:nvPr>
        </p:nvSpPr>
        <p:spPr>
          <a:xfrm>
            <a:off x="839792" y="457200"/>
            <a:ext cx="3932237" cy="1600200"/>
          </a:xfrm>
        </p:spPr>
        <p:txBody>
          <a:bodyPr anchor="b"/>
          <a:lstStyle>
            <a:lvl1pPr>
              <a:defRPr sz="3195"/>
            </a:lvl1pPr>
          </a:lstStyle>
          <a:p>
            <a:r>
              <a:rPr lang="en-US"/>
              <a:t>Click to edit Master title style</a:t>
            </a:r>
          </a:p>
        </p:txBody>
      </p:sp>
      <p:sp>
        <p:nvSpPr>
          <p:cNvPr id="3" name="Content Placeholder 2">
            <a:extLst>
              <a:ext uri="{FF2B5EF4-FFF2-40B4-BE49-F238E27FC236}">
                <a16:creationId xmlns:a16="http://schemas.microsoft.com/office/drawing/2014/main" id="{B35FDFE3-0CCC-4FAB-8329-62ECBA53FB09}"/>
              </a:ext>
            </a:extLst>
          </p:cNvPr>
          <p:cNvSpPr>
            <a:spLocks noGrp="1"/>
          </p:cNvSpPr>
          <p:nvPr>
            <p:ph idx="1"/>
          </p:nvPr>
        </p:nvSpPr>
        <p:spPr>
          <a:xfrm>
            <a:off x="5183190" y="987432"/>
            <a:ext cx="6172199" cy="4873625"/>
          </a:xfrm>
        </p:spPr>
        <p:txBody>
          <a:bodyPr/>
          <a:lstStyle>
            <a:lvl1pPr>
              <a:defRPr sz="3195"/>
            </a:lvl1pPr>
            <a:lvl2pPr>
              <a:defRPr sz="2795"/>
            </a:lvl2pPr>
            <a:lvl3pPr>
              <a:defRPr sz="2397"/>
            </a:lvl3pPr>
            <a:lvl4pPr>
              <a:defRPr sz="1997"/>
            </a:lvl4pPr>
            <a:lvl5pPr>
              <a:defRPr sz="1997"/>
            </a:lvl5pPr>
            <a:lvl6pPr>
              <a:defRPr sz="1997"/>
            </a:lvl6pPr>
            <a:lvl7pPr>
              <a:defRPr sz="1997"/>
            </a:lvl7pPr>
            <a:lvl8pPr>
              <a:defRPr sz="1997"/>
            </a:lvl8pPr>
            <a:lvl9pPr>
              <a:defRPr sz="19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0643FD-B0E1-46F1-B5D4-683DEC089FAC}"/>
              </a:ext>
            </a:extLst>
          </p:cNvPr>
          <p:cNvSpPr>
            <a:spLocks noGrp="1"/>
          </p:cNvSpPr>
          <p:nvPr>
            <p:ph type="body" sz="half" idx="2"/>
          </p:nvPr>
        </p:nvSpPr>
        <p:spPr>
          <a:xfrm>
            <a:off x="839792" y="2057400"/>
            <a:ext cx="3932237" cy="3811588"/>
          </a:xfrm>
        </p:spPr>
        <p:txBody>
          <a:bodyPr/>
          <a:lstStyle>
            <a:lvl1pPr marL="0" indent="0">
              <a:buNone/>
              <a:defRPr sz="1599"/>
            </a:lvl1pPr>
            <a:lvl2pPr marL="456561" indent="0">
              <a:buNone/>
              <a:defRPr sz="1399"/>
            </a:lvl2pPr>
            <a:lvl3pPr marL="913120" indent="0">
              <a:buNone/>
              <a:defRPr sz="1200"/>
            </a:lvl3pPr>
            <a:lvl4pPr marL="1369682" indent="0">
              <a:buNone/>
              <a:defRPr sz="1000"/>
            </a:lvl4pPr>
            <a:lvl5pPr marL="1826241" indent="0">
              <a:buNone/>
              <a:defRPr sz="1000"/>
            </a:lvl5pPr>
            <a:lvl6pPr marL="2282801" indent="0">
              <a:buNone/>
              <a:defRPr sz="1000"/>
            </a:lvl6pPr>
            <a:lvl7pPr marL="2739362" indent="0">
              <a:buNone/>
              <a:defRPr sz="1000"/>
            </a:lvl7pPr>
            <a:lvl8pPr marL="3195921" indent="0">
              <a:buNone/>
              <a:defRPr sz="1000"/>
            </a:lvl8pPr>
            <a:lvl9pPr marL="36524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0DED0B-DF5E-48D0-812E-B8689364EAC7}"/>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6" name="Footer Placeholder 5">
            <a:extLst>
              <a:ext uri="{FF2B5EF4-FFF2-40B4-BE49-F238E27FC236}">
                <a16:creationId xmlns:a16="http://schemas.microsoft.com/office/drawing/2014/main" id="{BD1B965B-26EB-478D-8B0F-AF73DCD50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44B21-5A3D-421E-8907-7F23D87A61E3}"/>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3639726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3439-272D-440C-B5E0-B877AEB427A9}"/>
              </a:ext>
            </a:extLst>
          </p:cNvPr>
          <p:cNvSpPr>
            <a:spLocks noGrp="1"/>
          </p:cNvSpPr>
          <p:nvPr>
            <p:ph type="title"/>
          </p:nvPr>
        </p:nvSpPr>
        <p:spPr>
          <a:xfrm>
            <a:off x="839792" y="457200"/>
            <a:ext cx="3932237" cy="1600200"/>
          </a:xfrm>
        </p:spPr>
        <p:txBody>
          <a:bodyPr anchor="b"/>
          <a:lstStyle>
            <a:lvl1pPr>
              <a:defRPr sz="3195"/>
            </a:lvl1pPr>
          </a:lstStyle>
          <a:p>
            <a:r>
              <a:rPr lang="en-US"/>
              <a:t>Click to edit Master title style</a:t>
            </a:r>
          </a:p>
        </p:txBody>
      </p:sp>
      <p:sp>
        <p:nvSpPr>
          <p:cNvPr id="3" name="Picture Placeholder 2">
            <a:extLst>
              <a:ext uri="{FF2B5EF4-FFF2-40B4-BE49-F238E27FC236}">
                <a16:creationId xmlns:a16="http://schemas.microsoft.com/office/drawing/2014/main" id="{84037C3E-55E7-4468-84C4-F8770E7CE7FA}"/>
              </a:ext>
            </a:extLst>
          </p:cNvPr>
          <p:cNvSpPr>
            <a:spLocks noGrp="1"/>
          </p:cNvSpPr>
          <p:nvPr>
            <p:ph type="pic" idx="1"/>
          </p:nvPr>
        </p:nvSpPr>
        <p:spPr>
          <a:xfrm>
            <a:off x="5183190" y="987432"/>
            <a:ext cx="6172199" cy="4873625"/>
          </a:xfrm>
        </p:spPr>
        <p:txBody>
          <a:bodyPr/>
          <a:lstStyle>
            <a:lvl1pPr marL="0" indent="0">
              <a:buNone/>
              <a:defRPr sz="3195"/>
            </a:lvl1pPr>
            <a:lvl2pPr marL="456561" indent="0">
              <a:buNone/>
              <a:defRPr sz="2795"/>
            </a:lvl2pPr>
            <a:lvl3pPr marL="913120" indent="0">
              <a:buNone/>
              <a:defRPr sz="2397"/>
            </a:lvl3pPr>
            <a:lvl4pPr marL="1369682" indent="0">
              <a:buNone/>
              <a:defRPr sz="1997"/>
            </a:lvl4pPr>
            <a:lvl5pPr marL="1826241" indent="0">
              <a:buNone/>
              <a:defRPr sz="1997"/>
            </a:lvl5pPr>
            <a:lvl6pPr marL="2282801" indent="0">
              <a:buNone/>
              <a:defRPr sz="1997"/>
            </a:lvl6pPr>
            <a:lvl7pPr marL="2739362" indent="0">
              <a:buNone/>
              <a:defRPr sz="1997"/>
            </a:lvl7pPr>
            <a:lvl8pPr marL="3195921" indent="0">
              <a:buNone/>
              <a:defRPr sz="1997"/>
            </a:lvl8pPr>
            <a:lvl9pPr marL="3652483" indent="0">
              <a:buNone/>
              <a:defRPr sz="1997"/>
            </a:lvl9pPr>
          </a:lstStyle>
          <a:p>
            <a:endParaRPr lang="en-US"/>
          </a:p>
        </p:txBody>
      </p:sp>
      <p:sp>
        <p:nvSpPr>
          <p:cNvPr id="4" name="Text Placeholder 3">
            <a:extLst>
              <a:ext uri="{FF2B5EF4-FFF2-40B4-BE49-F238E27FC236}">
                <a16:creationId xmlns:a16="http://schemas.microsoft.com/office/drawing/2014/main" id="{F2C080E3-664A-4F9E-938C-4C5CA0F742A3}"/>
              </a:ext>
            </a:extLst>
          </p:cNvPr>
          <p:cNvSpPr>
            <a:spLocks noGrp="1"/>
          </p:cNvSpPr>
          <p:nvPr>
            <p:ph type="body" sz="half" idx="2"/>
          </p:nvPr>
        </p:nvSpPr>
        <p:spPr>
          <a:xfrm>
            <a:off x="839792" y="2057400"/>
            <a:ext cx="3932237" cy="3811588"/>
          </a:xfrm>
        </p:spPr>
        <p:txBody>
          <a:bodyPr/>
          <a:lstStyle>
            <a:lvl1pPr marL="0" indent="0">
              <a:buNone/>
              <a:defRPr sz="1599"/>
            </a:lvl1pPr>
            <a:lvl2pPr marL="456561" indent="0">
              <a:buNone/>
              <a:defRPr sz="1399"/>
            </a:lvl2pPr>
            <a:lvl3pPr marL="913120" indent="0">
              <a:buNone/>
              <a:defRPr sz="1200"/>
            </a:lvl3pPr>
            <a:lvl4pPr marL="1369682" indent="0">
              <a:buNone/>
              <a:defRPr sz="1000"/>
            </a:lvl4pPr>
            <a:lvl5pPr marL="1826241" indent="0">
              <a:buNone/>
              <a:defRPr sz="1000"/>
            </a:lvl5pPr>
            <a:lvl6pPr marL="2282801" indent="0">
              <a:buNone/>
              <a:defRPr sz="1000"/>
            </a:lvl6pPr>
            <a:lvl7pPr marL="2739362" indent="0">
              <a:buNone/>
              <a:defRPr sz="1000"/>
            </a:lvl7pPr>
            <a:lvl8pPr marL="3195921" indent="0">
              <a:buNone/>
              <a:defRPr sz="1000"/>
            </a:lvl8pPr>
            <a:lvl9pPr marL="36524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81DD3E-7EFA-4133-90E3-E914BBBF24F6}"/>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6" name="Footer Placeholder 5">
            <a:extLst>
              <a:ext uri="{FF2B5EF4-FFF2-40B4-BE49-F238E27FC236}">
                <a16:creationId xmlns:a16="http://schemas.microsoft.com/office/drawing/2014/main" id="{9ACCF12A-310E-4057-801F-0CC42B355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32D0-DE33-4C52-9DB9-26693A86FCFB}"/>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3378298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B23F-A699-4D1D-B988-7C8F997C6A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A01B17-C400-44E0-981A-5414C14D5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9B814-21ED-4A08-BC43-F3F091EAA089}"/>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5" name="Footer Placeholder 4">
            <a:extLst>
              <a:ext uri="{FF2B5EF4-FFF2-40B4-BE49-F238E27FC236}">
                <a16:creationId xmlns:a16="http://schemas.microsoft.com/office/drawing/2014/main" id="{ACDA0450-89D4-4E7E-9190-1B47C5AE2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D34B0-81D3-42A3-8862-F879D3995CC3}"/>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3176978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74FBD6-5182-43E8-BA52-5B2636B48BE6}"/>
              </a:ext>
            </a:extLst>
          </p:cNvPr>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DD6E91-A01E-4AB5-928B-09AF0A1ADF13}"/>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B8B76-5E3E-4EDC-8CA6-50EBA04D74ED}"/>
              </a:ext>
            </a:extLst>
          </p:cNvPr>
          <p:cNvSpPr>
            <a:spLocks noGrp="1"/>
          </p:cNvSpPr>
          <p:nvPr>
            <p:ph type="dt" sz="half" idx="10"/>
          </p:nvPr>
        </p:nvSpPr>
        <p:spPr/>
        <p:txBody>
          <a:bodyPr/>
          <a:lstStyle/>
          <a:p>
            <a:fld id="{86F73D94-DB52-414C-915B-D34E0B1FF970}" type="datetimeFigureOut">
              <a:rPr lang="en-US" smtClean="0"/>
              <a:t>1/22/2026</a:t>
            </a:fld>
            <a:endParaRPr lang="en-US"/>
          </a:p>
        </p:txBody>
      </p:sp>
      <p:sp>
        <p:nvSpPr>
          <p:cNvPr id="5" name="Footer Placeholder 4">
            <a:extLst>
              <a:ext uri="{FF2B5EF4-FFF2-40B4-BE49-F238E27FC236}">
                <a16:creationId xmlns:a16="http://schemas.microsoft.com/office/drawing/2014/main" id="{DE6DB7AA-12D8-4530-8166-46B030E51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1674E-F3A0-493D-86D0-0A7D03300F63}"/>
              </a:ext>
            </a:extLst>
          </p:cNvPr>
          <p:cNvSpPr>
            <a:spLocks noGrp="1"/>
          </p:cNvSpPr>
          <p:nvPr>
            <p:ph type="sldNum" sz="quarter" idx="12"/>
          </p:nvPr>
        </p:nvSpPr>
        <p:spPr/>
        <p:txBody>
          <a:bodyPr/>
          <a:lstStyle/>
          <a:p>
            <a:fld id="{6F21DB9B-6ED8-4A08-8D5F-3C7F88588EC7}" type="slidenum">
              <a:rPr lang="en-US" smtClean="0"/>
              <a:t>‹#›</a:t>
            </a:fld>
            <a:endParaRPr lang="en-US"/>
          </a:p>
        </p:txBody>
      </p:sp>
    </p:spTree>
    <p:extLst>
      <p:ext uri="{BB962C8B-B14F-4D97-AF65-F5344CB8AC3E}">
        <p14:creationId xmlns:p14="http://schemas.microsoft.com/office/powerpoint/2010/main" val="4214541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ransition_2">
    <p:spTree>
      <p:nvGrpSpPr>
        <p:cNvPr id="1" name=""/>
        <p:cNvGrpSpPr/>
        <p:nvPr/>
      </p:nvGrpSpPr>
      <p:grpSpPr>
        <a:xfrm>
          <a:off x="0" y="0"/>
          <a:ext cx="0" cy="0"/>
          <a:chOff x="0" y="0"/>
          <a:chExt cx="0" cy="0"/>
        </a:xfrm>
      </p:grpSpPr>
      <p:sp>
        <p:nvSpPr>
          <p:cNvPr id="3" name="Rectangle 2"/>
          <p:cNvSpPr/>
          <p:nvPr userDrawn="1"/>
        </p:nvSpPr>
        <p:spPr>
          <a:xfrm>
            <a:off x="3" y="2156804"/>
            <a:ext cx="12192000"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6">
              <a:solidFill>
                <a:schemeClr val="bg1"/>
              </a:solidFill>
            </a:endParaRPr>
          </a:p>
        </p:txBody>
      </p:sp>
      <p:sp>
        <p:nvSpPr>
          <p:cNvPr id="12" name="Title Placeholder 7"/>
          <p:cNvSpPr>
            <a:spLocks noGrp="1"/>
          </p:cNvSpPr>
          <p:nvPr>
            <p:ph type="title" hasCustomPrompt="1"/>
          </p:nvPr>
        </p:nvSpPr>
        <p:spPr>
          <a:xfrm>
            <a:off x="838098" y="2929230"/>
            <a:ext cx="8682356" cy="721244"/>
          </a:xfrm>
          <a:prstGeom prst="rect">
            <a:avLst/>
          </a:prstGeom>
        </p:spPr>
        <p:txBody>
          <a:bodyPr vert="horz" lIns="91440" tIns="45720" rIns="91440" bIns="45720" rtlCol="0" anchor="ctr" anchorCtr="0">
            <a:noAutofit/>
          </a:bodyPr>
          <a:lstStyle>
            <a:lvl1pPr algn="l">
              <a:lnSpc>
                <a:spcPct val="100000"/>
              </a:lnSpc>
              <a:defRPr b="1" baseline="0">
                <a:solidFill>
                  <a:schemeClr val="bg1"/>
                </a:solidFill>
              </a:defRPr>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r>
              <a:rPr lang="en-US"/>
              <a:t>  |   Copyright © 2017 Kaiser Foundation Health Plan, Inc.</a:t>
            </a:r>
          </a:p>
        </p:txBody>
      </p:sp>
    </p:spTree>
    <p:extLst>
      <p:ext uri="{BB962C8B-B14F-4D97-AF65-F5344CB8AC3E}">
        <p14:creationId xmlns:p14="http://schemas.microsoft.com/office/powerpoint/2010/main" val="1106691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0B94-9FA6-473C-9A69-214196CADCB5}"/>
              </a:ext>
            </a:extLst>
          </p:cNvPr>
          <p:cNvSpPr>
            <a:spLocks noGrp="1"/>
          </p:cNvSpPr>
          <p:nvPr>
            <p:ph type="ctrTitle"/>
          </p:nvPr>
        </p:nvSpPr>
        <p:spPr>
          <a:xfrm>
            <a:off x="1524003" y="1122363"/>
            <a:ext cx="9144000" cy="2387600"/>
          </a:xfrm>
        </p:spPr>
        <p:txBody>
          <a:bodyPr anchor="b"/>
          <a:lstStyle>
            <a:lvl1pPr algn="ctr">
              <a:defRPr sz="5992"/>
            </a:lvl1pPr>
          </a:lstStyle>
          <a:p>
            <a:r>
              <a:rPr lang="en-US"/>
              <a:t>Click to edit Master title style</a:t>
            </a:r>
          </a:p>
        </p:txBody>
      </p:sp>
      <p:sp>
        <p:nvSpPr>
          <p:cNvPr id="3" name="Subtitle 2">
            <a:extLst>
              <a:ext uri="{FF2B5EF4-FFF2-40B4-BE49-F238E27FC236}">
                <a16:creationId xmlns:a16="http://schemas.microsoft.com/office/drawing/2014/main" id="{431311E9-F667-4BD1-B55F-AA997897F3A5}"/>
              </a:ext>
            </a:extLst>
          </p:cNvPr>
          <p:cNvSpPr>
            <a:spLocks noGrp="1"/>
          </p:cNvSpPr>
          <p:nvPr>
            <p:ph type="subTitle" idx="1"/>
          </p:nvPr>
        </p:nvSpPr>
        <p:spPr>
          <a:xfrm>
            <a:off x="1524003" y="3602038"/>
            <a:ext cx="9144000" cy="1655762"/>
          </a:xfrm>
        </p:spPr>
        <p:txBody>
          <a:bodyPr/>
          <a:lstStyle>
            <a:lvl1pPr marL="0" indent="0" algn="ctr">
              <a:buNone/>
              <a:defRPr sz="2397"/>
            </a:lvl1pPr>
            <a:lvl2pPr marL="456561" indent="0" algn="ctr">
              <a:buNone/>
              <a:defRPr sz="1997"/>
            </a:lvl2pPr>
            <a:lvl3pPr marL="913120" indent="0" algn="ctr">
              <a:buNone/>
              <a:defRPr sz="1797"/>
            </a:lvl3pPr>
            <a:lvl4pPr marL="1369682" indent="0" algn="ctr">
              <a:buNone/>
              <a:defRPr sz="1599"/>
            </a:lvl4pPr>
            <a:lvl5pPr marL="1826241" indent="0" algn="ctr">
              <a:buNone/>
              <a:defRPr sz="1599"/>
            </a:lvl5pPr>
            <a:lvl6pPr marL="2282801" indent="0" algn="ctr">
              <a:buNone/>
              <a:defRPr sz="1599"/>
            </a:lvl6pPr>
            <a:lvl7pPr marL="2739362" indent="0" algn="ctr">
              <a:buNone/>
              <a:defRPr sz="1599"/>
            </a:lvl7pPr>
            <a:lvl8pPr marL="3195921" indent="0" algn="ctr">
              <a:buNone/>
              <a:defRPr sz="1599"/>
            </a:lvl8pPr>
            <a:lvl9pPr marL="3652483"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AE0C152A-C25D-4253-889C-054928815339}"/>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5" name="Footer Placeholder 4">
            <a:extLst>
              <a:ext uri="{FF2B5EF4-FFF2-40B4-BE49-F238E27FC236}">
                <a16:creationId xmlns:a16="http://schemas.microsoft.com/office/drawing/2014/main" id="{E5CADCE0-AE3A-4B62-AE39-0715A8D84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37CA4-47BD-42AA-81BF-D0C50F16BC8D}"/>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2972603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7DA7-5CBB-4A86-AD53-1720FDDEE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972545-F97F-4C60-96D3-B29A603CC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3C439-6564-4EA9-9956-8AEA1DF5B87D}"/>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5" name="Footer Placeholder 4">
            <a:extLst>
              <a:ext uri="{FF2B5EF4-FFF2-40B4-BE49-F238E27FC236}">
                <a16:creationId xmlns:a16="http://schemas.microsoft.com/office/drawing/2014/main" id="{7B4EAC57-B02D-4CE9-8658-27B069F5C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1E21C-BBFA-4CBB-A6A7-97447B4D4164}"/>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2079263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1B7E-E571-41FE-B126-B8C1BDE61E98}"/>
              </a:ext>
            </a:extLst>
          </p:cNvPr>
          <p:cNvSpPr>
            <a:spLocks noGrp="1"/>
          </p:cNvSpPr>
          <p:nvPr>
            <p:ph type="title"/>
          </p:nvPr>
        </p:nvSpPr>
        <p:spPr>
          <a:xfrm>
            <a:off x="831853" y="1709745"/>
            <a:ext cx="10515599" cy="2852737"/>
          </a:xfrm>
        </p:spPr>
        <p:txBody>
          <a:bodyPr anchor="b"/>
          <a:lstStyle>
            <a:lvl1pPr>
              <a:defRPr sz="5992"/>
            </a:lvl1pPr>
          </a:lstStyle>
          <a:p>
            <a:r>
              <a:rPr lang="en-US"/>
              <a:t>Click to edit Master title style</a:t>
            </a:r>
          </a:p>
        </p:txBody>
      </p:sp>
      <p:sp>
        <p:nvSpPr>
          <p:cNvPr id="3" name="Text Placeholder 2">
            <a:extLst>
              <a:ext uri="{FF2B5EF4-FFF2-40B4-BE49-F238E27FC236}">
                <a16:creationId xmlns:a16="http://schemas.microsoft.com/office/drawing/2014/main" id="{B14A373C-B2BC-4EA3-A993-10625ABB1C96}"/>
              </a:ext>
            </a:extLst>
          </p:cNvPr>
          <p:cNvSpPr>
            <a:spLocks noGrp="1"/>
          </p:cNvSpPr>
          <p:nvPr>
            <p:ph type="body" idx="1"/>
          </p:nvPr>
        </p:nvSpPr>
        <p:spPr>
          <a:xfrm>
            <a:off x="831853" y="4589470"/>
            <a:ext cx="10515599" cy="1500187"/>
          </a:xfrm>
        </p:spPr>
        <p:txBody>
          <a:bodyPr/>
          <a:lstStyle>
            <a:lvl1pPr marL="0" indent="0">
              <a:buNone/>
              <a:defRPr sz="2397">
                <a:solidFill>
                  <a:schemeClr val="tx1">
                    <a:tint val="75000"/>
                  </a:schemeClr>
                </a:solidFill>
              </a:defRPr>
            </a:lvl1pPr>
            <a:lvl2pPr marL="456561" indent="0">
              <a:buNone/>
              <a:defRPr sz="1997">
                <a:solidFill>
                  <a:schemeClr val="tx1">
                    <a:tint val="75000"/>
                  </a:schemeClr>
                </a:solidFill>
              </a:defRPr>
            </a:lvl2pPr>
            <a:lvl3pPr marL="913120" indent="0">
              <a:buNone/>
              <a:defRPr sz="1797">
                <a:solidFill>
                  <a:schemeClr val="tx1">
                    <a:tint val="75000"/>
                  </a:schemeClr>
                </a:solidFill>
              </a:defRPr>
            </a:lvl3pPr>
            <a:lvl4pPr marL="1369682" indent="0">
              <a:buNone/>
              <a:defRPr sz="1599">
                <a:solidFill>
                  <a:schemeClr val="tx1">
                    <a:tint val="75000"/>
                  </a:schemeClr>
                </a:solidFill>
              </a:defRPr>
            </a:lvl4pPr>
            <a:lvl5pPr marL="1826241" indent="0">
              <a:buNone/>
              <a:defRPr sz="1599">
                <a:solidFill>
                  <a:schemeClr val="tx1">
                    <a:tint val="75000"/>
                  </a:schemeClr>
                </a:solidFill>
              </a:defRPr>
            </a:lvl5pPr>
            <a:lvl6pPr marL="2282801" indent="0">
              <a:buNone/>
              <a:defRPr sz="1599">
                <a:solidFill>
                  <a:schemeClr val="tx1">
                    <a:tint val="75000"/>
                  </a:schemeClr>
                </a:solidFill>
              </a:defRPr>
            </a:lvl6pPr>
            <a:lvl7pPr marL="2739362" indent="0">
              <a:buNone/>
              <a:defRPr sz="1599">
                <a:solidFill>
                  <a:schemeClr val="tx1">
                    <a:tint val="75000"/>
                  </a:schemeClr>
                </a:solidFill>
              </a:defRPr>
            </a:lvl7pPr>
            <a:lvl8pPr marL="3195921" indent="0">
              <a:buNone/>
              <a:defRPr sz="1599">
                <a:solidFill>
                  <a:schemeClr val="tx1">
                    <a:tint val="75000"/>
                  </a:schemeClr>
                </a:solidFill>
              </a:defRPr>
            </a:lvl8pPr>
            <a:lvl9pPr marL="3652483"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C75A4-C59F-4227-B972-38CB93A9439C}"/>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5" name="Footer Placeholder 4">
            <a:extLst>
              <a:ext uri="{FF2B5EF4-FFF2-40B4-BE49-F238E27FC236}">
                <a16:creationId xmlns:a16="http://schemas.microsoft.com/office/drawing/2014/main" id="{DBF53AAA-074B-43C4-8915-0677F588A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BFB8E-737E-4D02-8612-1508A6B8EE1D}"/>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940374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7C8E-3D4A-4BCC-81BF-75FC22233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F93BD-238D-4008-8CEA-794203DC579B}"/>
              </a:ext>
            </a:extLst>
          </p:cNvPr>
          <p:cNvSpPr>
            <a:spLocks noGrp="1"/>
          </p:cNvSpPr>
          <p:nvPr>
            <p:ph sz="half" idx="1"/>
          </p:nvPr>
        </p:nvSpPr>
        <p:spPr>
          <a:xfrm>
            <a:off x="838202" y="1825625"/>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1E4C0-5E97-49AC-A636-6930F1B46363}"/>
              </a:ext>
            </a:extLst>
          </p:cNvPr>
          <p:cNvSpPr>
            <a:spLocks noGrp="1"/>
          </p:cNvSpPr>
          <p:nvPr>
            <p:ph sz="half" idx="2"/>
          </p:nvPr>
        </p:nvSpPr>
        <p:spPr>
          <a:xfrm>
            <a:off x="6172201" y="1825625"/>
            <a:ext cx="5181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CA544-82B4-452D-8BC0-2194E7552587}"/>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6" name="Footer Placeholder 5">
            <a:extLst>
              <a:ext uri="{FF2B5EF4-FFF2-40B4-BE49-F238E27FC236}">
                <a16:creationId xmlns:a16="http://schemas.microsoft.com/office/drawing/2014/main" id="{39EC9061-0C3B-4661-8C81-93739BB67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33F6F-04B2-475F-AD36-68BCE7BC4C80}"/>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403064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Family symbol + Identifier">
    <p:spTree>
      <p:nvGrpSpPr>
        <p:cNvPr id="1" name=""/>
        <p:cNvGrpSpPr/>
        <p:nvPr/>
      </p:nvGrpSpPr>
      <p:grpSpPr>
        <a:xfrm>
          <a:off x="0" y="0"/>
          <a:ext cx="0" cy="0"/>
          <a:chOff x="0" y="0"/>
          <a:chExt cx="0" cy="0"/>
        </a:xfrm>
      </p:grpSpPr>
      <p:sp>
        <p:nvSpPr>
          <p:cNvPr id="17" name="Rectangle 16"/>
          <p:cNvSpPr/>
          <p:nvPr userDrawn="1"/>
        </p:nvSpPr>
        <p:spPr>
          <a:xfrm>
            <a:off x="0" y="2195236"/>
            <a:ext cx="12192000" cy="4662765"/>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087218"/>
            <a:ext cx="12190413" cy="6858000"/>
          </a:xfrm>
          <a:prstGeom prst="rect">
            <a:avLst/>
          </a:prstGeom>
        </p:spPr>
      </p:pic>
      <p:sp>
        <p:nvSpPr>
          <p:cNvPr id="19" name="Title Placeholder 7"/>
          <p:cNvSpPr>
            <a:spLocks noGrp="1"/>
          </p:cNvSpPr>
          <p:nvPr>
            <p:ph type="title"/>
          </p:nvPr>
        </p:nvSpPr>
        <p:spPr>
          <a:xfrm>
            <a:off x="838091" y="1009694"/>
            <a:ext cx="8255030" cy="721244"/>
          </a:xfrm>
          <a:prstGeom prst="rect">
            <a:avLst/>
          </a:prstGeom>
        </p:spPr>
        <p:txBody>
          <a:bodyPr vert="horz" lIns="91440" tIns="45720" rIns="91440" bIns="45720" rtlCol="0" anchor="ctr" anchorCtr="0">
            <a:noAutofit/>
          </a:bodyPr>
          <a:lstStyle>
            <a:lvl1pPr algn="l">
              <a:defRPr>
                <a:solidFill>
                  <a:schemeClr val="tx2"/>
                </a:solidFill>
              </a:defRPr>
            </a:lvl1pPr>
          </a:lstStyle>
          <a:p>
            <a:r>
              <a:rPr lang="en-US" dirty="0"/>
              <a:t>Title of presentation goes in this space</a:t>
            </a:r>
          </a:p>
        </p:txBody>
      </p:sp>
      <p:sp>
        <p:nvSpPr>
          <p:cNvPr id="20" name="Text Placeholder 15"/>
          <p:cNvSpPr>
            <a:spLocks noGrp="1"/>
          </p:cNvSpPr>
          <p:nvPr>
            <p:ph type="body" sz="quarter" idx="10" hasCustomPrompt="1"/>
          </p:nvPr>
        </p:nvSpPr>
        <p:spPr>
          <a:xfrm>
            <a:off x="838091" y="1918467"/>
            <a:ext cx="10515818" cy="276769"/>
          </a:xfrm>
          <a:prstGeom prst="rect">
            <a:avLst/>
          </a:prstGeom>
        </p:spPr>
        <p:txBody>
          <a:bodyPr anchor="b" anchorCtr="0"/>
          <a:lstStyle>
            <a:lvl1pPr marL="0" indent="0" algn="l">
              <a:buFontTx/>
              <a:buNone/>
              <a:defRPr sz="1400" baseline="0">
                <a:solidFill>
                  <a:schemeClr val="tx2"/>
                </a:solidFill>
              </a:defRPr>
            </a:lvl1pPr>
          </a:lstStyle>
          <a:p>
            <a:r>
              <a:rPr lang="en-US" sz="1500" dirty="0"/>
              <a:t>Presenter information</a:t>
            </a:r>
          </a:p>
        </p:txBody>
      </p:sp>
      <p:sp>
        <p:nvSpPr>
          <p:cNvPr id="22" name="Rectangle 21"/>
          <p:cNvSpPr/>
          <p:nvPr userDrawn="1"/>
        </p:nvSpPr>
        <p:spPr>
          <a:xfrm>
            <a:off x="12044658" y="343555"/>
            <a:ext cx="147342" cy="37769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Text Placeholder 15"/>
          <p:cNvSpPr>
            <a:spLocks noGrp="1"/>
          </p:cNvSpPr>
          <p:nvPr>
            <p:ph type="body" sz="quarter" idx="11" hasCustomPrompt="1"/>
          </p:nvPr>
        </p:nvSpPr>
        <p:spPr>
          <a:xfrm>
            <a:off x="6757729" y="343555"/>
            <a:ext cx="5152699" cy="377690"/>
          </a:xfrm>
          <a:prstGeom prst="rect">
            <a:avLst/>
          </a:prstGeom>
        </p:spPr>
        <p:txBody>
          <a:bodyPr anchor="ctr" anchorCtr="0"/>
          <a:lstStyle>
            <a:lvl1pPr marL="0" indent="0" algn="r">
              <a:buFontTx/>
              <a:buNone/>
              <a:defRPr sz="1400" baseline="0">
                <a:solidFill>
                  <a:schemeClr val="tx2"/>
                </a:solidFill>
              </a:defRPr>
            </a:lvl1pPr>
          </a:lstStyle>
          <a:p>
            <a:r>
              <a:rPr lang="en-US" sz="1500" dirty="0"/>
              <a:t>Identifier (optional)</a:t>
            </a:r>
          </a:p>
        </p:txBody>
      </p:sp>
      <p:pic>
        <p:nvPicPr>
          <p:cNvPr id="24" name="Picture 2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9318" y="360453"/>
            <a:ext cx="2295228" cy="259871"/>
          </a:xfrm>
          <a:prstGeom prst="rect">
            <a:avLst/>
          </a:prstGeom>
        </p:spPr>
      </p:pic>
      <p:sp>
        <p:nvSpPr>
          <p:cNvPr id="11" name="Slide Number Placeholder 8">
            <a:extLst>
              <a:ext uri="{FF2B5EF4-FFF2-40B4-BE49-F238E27FC236}">
                <a16:creationId xmlns:a16="http://schemas.microsoft.com/office/drawing/2014/main" id="{6418FA3C-66C3-3948-BE9E-EA407EA33EFD}"/>
              </a:ext>
            </a:extLst>
          </p:cNvPr>
          <p:cNvSpPr>
            <a:spLocks noGrp="1"/>
          </p:cNvSpPr>
          <p:nvPr>
            <p:ph type="sldNum" sz="quarter" idx="4"/>
          </p:nvPr>
        </p:nvSpPr>
        <p:spPr>
          <a:xfrm>
            <a:off x="327949" y="6381474"/>
            <a:ext cx="3005367" cy="365125"/>
          </a:xfrm>
          <a:prstGeom prst="rect">
            <a:avLst/>
          </a:prstGeom>
        </p:spPr>
        <p:txBody>
          <a:bodyPr vert="horz" lIns="91440" tIns="45720" rIns="91440" bIns="45720" rtlCol="0" anchor="b" anchorCtr="0"/>
          <a:lstStyle>
            <a:lvl1pPr algn="l">
              <a:defRPr sz="1000">
                <a:solidFill>
                  <a:schemeClr val="bg1"/>
                </a:solidFill>
              </a:defRPr>
            </a:lvl1pPr>
          </a:lstStyle>
          <a:p>
            <a:fld id="{8C8B385D-DF67-E241-B0BF-76B80A8E743B}" type="slidenum">
              <a:rPr lang="en-US" smtClean="0"/>
              <a:pPr/>
              <a:t>‹#›</a:t>
            </a:fld>
            <a:r>
              <a:rPr lang="en-US"/>
              <a:t>  |   </a:t>
            </a:r>
            <a:r>
              <a:rPr lang="en-US" sz="700"/>
              <a:t>Copyright © 2022 Kaiser Foundation Health Plan, Inc.</a:t>
            </a:r>
            <a:endParaRPr lang="en-US" sz="700" dirty="0"/>
          </a:p>
        </p:txBody>
      </p:sp>
    </p:spTree>
    <p:extLst>
      <p:ext uri="{BB962C8B-B14F-4D97-AF65-F5344CB8AC3E}">
        <p14:creationId xmlns:p14="http://schemas.microsoft.com/office/powerpoint/2010/main" val="1257638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89786-99EE-4C7E-97C5-0F3BFBCD6ECC}"/>
              </a:ext>
            </a:extLst>
          </p:cNvPr>
          <p:cNvSpPr>
            <a:spLocks noGrp="1"/>
          </p:cNvSpPr>
          <p:nvPr>
            <p:ph type="title"/>
          </p:nvPr>
        </p:nvSpPr>
        <p:spPr>
          <a:xfrm>
            <a:off x="839791" y="365129"/>
            <a:ext cx="1051559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01D1D2-9DBD-4615-8DDE-961A85950001}"/>
              </a:ext>
            </a:extLst>
          </p:cNvPr>
          <p:cNvSpPr>
            <a:spLocks noGrp="1"/>
          </p:cNvSpPr>
          <p:nvPr>
            <p:ph type="body" idx="1"/>
          </p:nvPr>
        </p:nvSpPr>
        <p:spPr>
          <a:xfrm>
            <a:off x="839792" y="1681163"/>
            <a:ext cx="5157787" cy="823912"/>
          </a:xfrm>
        </p:spPr>
        <p:txBody>
          <a:bodyPr anchor="b"/>
          <a:lstStyle>
            <a:lvl1pPr marL="0" indent="0">
              <a:buNone/>
              <a:defRPr sz="2397" b="1"/>
            </a:lvl1pPr>
            <a:lvl2pPr marL="456561" indent="0">
              <a:buNone/>
              <a:defRPr sz="1997" b="1"/>
            </a:lvl2pPr>
            <a:lvl3pPr marL="913120" indent="0">
              <a:buNone/>
              <a:defRPr sz="1797" b="1"/>
            </a:lvl3pPr>
            <a:lvl4pPr marL="1369682" indent="0">
              <a:buNone/>
              <a:defRPr sz="1599" b="1"/>
            </a:lvl4pPr>
            <a:lvl5pPr marL="1826241" indent="0">
              <a:buNone/>
              <a:defRPr sz="1599" b="1"/>
            </a:lvl5pPr>
            <a:lvl6pPr marL="2282801" indent="0">
              <a:buNone/>
              <a:defRPr sz="1599" b="1"/>
            </a:lvl6pPr>
            <a:lvl7pPr marL="2739362" indent="0">
              <a:buNone/>
              <a:defRPr sz="1599" b="1"/>
            </a:lvl7pPr>
            <a:lvl8pPr marL="3195921" indent="0">
              <a:buNone/>
              <a:defRPr sz="1599" b="1"/>
            </a:lvl8pPr>
            <a:lvl9pPr marL="3652483"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323D579E-807C-4420-8B29-6B9D449E5D1F}"/>
              </a:ext>
            </a:extLst>
          </p:cNvPr>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82D2F0-F970-48EE-8933-9D731276794E}"/>
              </a:ext>
            </a:extLst>
          </p:cNvPr>
          <p:cNvSpPr>
            <a:spLocks noGrp="1"/>
          </p:cNvSpPr>
          <p:nvPr>
            <p:ph type="body" sz="quarter" idx="3"/>
          </p:nvPr>
        </p:nvSpPr>
        <p:spPr>
          <a:xfrm>
            <a:off x="6172200" y="1681163"/>
            <a:ext cx="5183188" cy="823912"/>
          </a:xfrm>
        </p:spPr>
        <p:txBody>
          <a:bodyPr anchor="b"/>
          <a:lstStyle>
            <a:lvl1pPr marL="0" indent="0">
              <a:buNone/>
              <a:defRPr sz="2397" b="1"/>
            </a:lvl1pPr>
            <a:lvl2pPr marL="456561" indent="0">
              <a:buNone/>
              <a:defRPr sz="1997" b="1"/>
            </a:lvl2pPr>
            <a:lvl3pPr marL="913120" indent="0">
              <a:buNone/>
              <a:defRPr sz="1797" b="1"/>
            </a:lvl3pPr>
            <a:lvl4pPr marL="1369682" indent="0">
              <a:buNone/>
              <a:defRPr sz="1599" b="1"/>
            </a:lvl4pPr>
            <a:lvl5pPr marL="1826241" indent="0">
              <a:buNone/>
              <a:defRPr sz="1599" b="1"/>
            </a:lvl5pPr>
            <a:lvl6pPr marL="2282801" indent="0">
              <a:buNone/>
              <a:defRPr sz="1599" b="1"/>
            </a:lvl6pPr>
            <a:lvl7pPr marL="2739362" indent="0">
              <a:buNone/>
              <a:defRPr sz="1599" b="1"/>
            </a:lvl7pPr>
            <a:lvl8pPr marL="3195921" indent="0">
              <a:buNone/>
              <a:defRPr sz="1599" b="1"/>
            </a:lvl8pPr>
            <a:lvl9pPr marL="3652483"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7F8BDD8B-B1D4-47FB-BD6A-4C7495D4F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0ADE33-FD04-421B-A1C8-97E69F60496B}"/>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8" name="Footer Placeholder 7">
            <a:extLst>
              <a:ext uri="{FF2B5EF4-FFF2-40B4-BE49-F238E27FC236}">
                <a16:creationId xmlns:a16="http://schemas.microsoft.com/office/drawing/2014/main" id="{3D65F859-9454-48A7-BE32-2A2AE6A501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0C8C67-7F66-43A0-BE68-ADCF21B32E81}"/>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1939559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10BA-A86F-4D2A-A0BC-6B1DD7A461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51BA13-BEEB-416E-9001-1EEBF1CBAE88}"/>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4" name="Footer Placeholder 3">
            <a:extLst>
              <a:ext uri="{FF2B5EF4-FFF2-40B4-BE49-F238E27FC236}">
                <a16:creationId xmlns:a16="http://schemas.microsoft.com/office/drawing/2014/main" id="{141732B4-B3D6-45C7-9522-9AF1B1F21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7B8F9-FEA4-4278-BFAA-3590BE7F4BBF}"/>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2574148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CAB8F7-7F3C-44C6-B016-5F421AEE2139}"/>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3" name="Footer Placeholder 2">
            <a:extLst>
              <a:ext uri="{FF2B5EF4-FFF2-40B4-BE49-F238E27FC236}">
                <a16:creationId xmlns:a16="http://schemas.microsoft.com/office/drawing/2014/main" id="{7EA837BB-DC67-4640-80A2-4F2C8E2398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FA6F39-3EC2-4620-BB47-7FFB066D92D2}"/>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1443459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981E-84D3-4625-A9F9-C2C6911D107F}"/>
              </a:ext>
            </a:extLst>
          </p:cNvPr>
          <p:cNvSpPr>
            <a:spLocks noGrp="1"/>
          </p:cNvSpPr>
          <p:nvPr>
            <p:ph type="title"/>
          </p:nvPr>
        </p:nvSpPr>
        <p:spPr>
          <a:xfrm>
            <a:off x="839792" y="457200"/>
            <a:ext cx="3932237" cy="1600200"/>
          </a:xfrm>
        </p:spPr>
        <p:txBody>
          <a:bodyPr anchor="b"/>
          <a:lstStyle>
            <a:lvl1pPr>
              <a:defRPr sz="3195"/>
            </a:lvl1pPr>
          </a:lstStyle>
          <a:p>
            <a:r>
              <a:rPr lang="en-US"/>
              <a:t>Click to edit Master title style</a:t>
            </a:r>
          </a:p>
        </p:txBody>
      </p:sp>
      <p:sp>
        <p:nvSpPr>
          <p:cNvPr id="3" name="Content Placeholder 2">
            <a:extLst>
              <a:ext uri="{FF2B5EF4-FFF2-40B4-BE49-F238E27FC236}">
                <a16:creationId xmlns:a16="http://schemas.microsoft.com/office/drawing/2014/main" id="{188204B3-874D-4899-B717-0579054A68FE}"/>
              </a:ext>
            </a:extLst>
          </p:cNvPr>
          <p:cNvSpPr>
            <a:spLocks noGrp="1"/>
          </p:cNvSpPr>
          <p:nvPr>
            <p:ph idx="1"/>
          </p:nvPr>
        </p:nvSpPr>
        <p:spPr>
          <a:xfrm>
            <a:off x="5183190" y="987432"/>
            <a:ext cx="6172199" cy="4873625"/>
          </a:xfrm>
        </p:spPr>
        <p:txBody>
          <a:bodyPr/>
          <a:lstStyle>
            <a:lvl1pPr>
              <a:defRPr sz="3195"/>
            </a:lvl1pPr>
            <a:lvl2pPr>
              <a:defRPr sz="2795"/>
            </a:lvl2pPr>
            <a:lvl3pPr>
              <a:defRPr sz="2397"/>
            </a:lvl3pPr>
            <a:lvl4pPr>
              <a:defRPr sz="1997"/>
            </a:lvl4pPr>
            <a:lvl5pPr>
              <a:defRPr sz="1997"/>
            </a:lvl5pPr>
            <a:lvl6pPr>
              <a:defRPr sz="1997"/>
            </a:lvl6pPr>
            <a:lvl7pPr>
              <a:defRPr sz="1997"/>
            </a:lvl7pPr>
            <a:lvl8pPr>
              <a:defRPr sz="1997"/>
            </a:lvl8pPr>
            <a:lvl9pPr>
              <a:defRPr sz="19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5F61D-77CF-4D0E-B995-95C8A0AD860C}"/>
              </a:ext>
            </a:extLst>
          </p:cNvPr>
          <p:cNvSpPr>
            <a:spLocks noGrp="1"/>
          </p:cNvSpPr>
          <p:nvPr>
            <p:ph type="body" sz="half" idx="2"/>
          </p:nvPr>
        </p:nvSpPr>
        <p:spPr>
          <a:xfrm>
            <a:off x="839792" y="2057400"/>
            <a:ext cx="3932237" cy="3811588"/>
          </a:xfrm>
        </p:spPr>
        <p:txBody>
          <a:bodyPr/>
          <a:lstStyle>
            <a:lvl1pPr marL="0" indent="0">
              <a:buNone/>
              <a:defRPr sz="1599"/>
            </a:lvl1pPr>
            <a:lvl2pPr marL="456561" indent="0">
              <a:buNone/>
              <a:defRPr sz="1399"/>
            </a:lvl2pPr>
            <a:lvl3pPr marL="913120" indent="0">
              <a:buNone/>
              <a:defRPr sz="1200"/>
            </a:lvl3pPr>
            <a:lvl4pPr marL="1369682" indent="0">
              <a:buNone/>
              <a:defRPr sz="1000"/>
            </a:lvl4pPr>
            <a:lvl5pPr marL="1826241" indent="0">
              <a:buNone/>
              <a:defRPr sz="1000"/>
            </a:lvl5pPr>
            <a:lvl6pPr marL="2282801" indent="0">
              <a:buNone/>
              <a:defRPr sz="1000"/>
            </a:lvl6pPr>
            <a:lvl7pPr marL="2739362" indent="0">
              <a:buNone/>
              <a:defRPr sz="1000"/>
            </a:lvl7pPr>
            <a:lvl8pPr marL="3195921" indent="0">
              <a:buNone/>
              <a:defRPr sz="1000"/>
            </a:lvl8pPr>
            <a:lvl9pPr marL="36524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30B19-48ED-46E2-B3D5-2E050543EE26}"/>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6" name="Footer Placeholder 5">
            <a:extLst>
              <a:ext uri="{FF2B5EF4-FFF2-40B4-BE49-F238E27FC236}">
                <a16:creationId xmlns:a16="http://schemas.microsoft.com/office/drawing/2014/main" id="{7CC0CECD-9F84-4118-A5ED-7938561F8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593C41-D722-43FC-83EC-21AEE2B01126}"/>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1640644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5BDE-549E-4BA4-83BA-A4E0230AB400}"/>
              </a:ext>
            </a:extLst>
          </p:cNvPr>
          <p:cNvSpPr>
            <a:spLocks noGrp="1"/>
          </p:cNvSpPr>
          <p:nvPr>
            <p:ph type="title"/>
          </p:nvPr>
        </p:nvSpPr>
        <p:spPr>
          <a:xfrm>
            <a:off x="839792" y="457200"/>
            <a:ext cx="3932237" cy="1600200"/>
          </a:xfrm>
        </p:spPr>
        <p:txBody>
          <a:bodyPr anchor="b"/>
          <a:lstStyle>
            <a:lvl1pPr>
              <a:defRPr sz="3195"/>
            </a:lvl1pPr>
          </a:lstStyle>
          <a:p>
            <a:r>
              <a:rPr lang="en-US"/>
              <a:t>Click to edit Master title style</a:t>
            </a:r>
          </a:p>
        </p:txBody>
      </p:sp>
      <p:sp>
        <p:nvSpPr>
          <p:cNvPr id="3" name="Picture Placeholder 2">
            <a:extLst>
              <a:ext uri="{FF2B5EF4-FFF2-40B4-BE49-F238E27FC236}">
                <a16:creationId xmlns:a16="http://schemas.microsoft.com/office/drawing/2014/main" id="{F174AD4E-8E5C-42F0-9BD3-A9F25CA073A8}"/>
              </a:ext>
            </a:extLst>
          </p:cNvPr>
          <p:cNvSpPr>
            <a:spLocks noGrp="1"/>
          </p:cNvSpPr>
          <p:nvPr>
            <p:ph type="pic" idx="1"/>
          </p:nvPr>
        </p:nvSpPr>
        <p:spPr>
          <a:xfrm>
            <a:off x="5183190" y="987432"/>
            <a:ext cx="6172199" cy="4873625"/>
          </a:xfrm>
        </p:spPr>
        <p:txBody>
          <a:bodyPr/>
          <a:lstStyle>
            <a:lvl1pPr marL="0" indent="0">
              <a:buNone/>
              <a:defRPr sz="3195"/>
            </a:lvl1pPr>
            <a:lvl2pPr marL="456561" indent="0">
              <a:buNone/>
              <a:defRPr sz="2795"/>
            </a:lvl2pPr>
            <a:lvl3pPr marL="913120" indent="0">
              <a:buNone/>
              <a:defRPr sz="2397"/>
            </a:lvl3pPr>
            <a:lvl4pPr marL="1369682" indent="0">
              <a:buNone/>
              <a:defRPr sz="1997"/>
            </a:lvl4pPr>
            <a:lvl5pPr marL="1826241" indent="0">
              <a:buNone/>
              <a:defRPr sz="1997"/>
            </a:lvl5pPr>
            <a:lvl6pPr marL="2282801" indent="0">
              <a:buNone/>
              <a:defRPr sz="1997"/>
            </a:lvl6pPr>
            <a:lvl7pPr marL="2739362" indent="0">
              <a:buNone/>
              <a:defRPr sz="1997"/>
            </a:lvl7pPr>
            <a:lvl8pPr marL="3195921" indent="0">
              <a:buNone/>
              <a:defRPr sz="1997"/>
            </a:lvl8pPr>
            <a:lvl9pPr marL="3652483" indent="0">
              <a:buNone/>
              <a:defRPr sz="1997"/>
            </a:lvl9pPr>
          </a:lstStyle>
          <a:p>
            <a:endParaRPr lang="en-US"/>
          </a:p>
        </p:txBody>
      </p:sp>
      <p:sp>
        <p:nvSpPr>
          <p:cNvPr id="4" name="Text Placeholder 3">
            <a:extLst>
              <a:ext uri="{FF2B5EF4-FFF2-40B4-BE49-F238E27FC236}">
                <a16:creationId xmlns:a16="http://schemas.microsoft.com/office/drawing/2014/main" id="{25C649D3-93F7-412D-9FFD-0C0F994C9AED}"/>
              </a:ext>
            </a:extLst>
          </p:cNvPr>
          <p:cNvSpPr>
            <a:spLocks noGrp="1"/>
          </p:cNvSpPr>
          <p:nvPr>
            <p:ph type="body" sz="half" idx="2"/>
          </p:nvPr>
        </p:nvSpPr>
        <p:spPr>
          <a:xfrm>
            <a:off x="839792" y="2057400"/>
            <a:ext cx="3932237" cy="3811588"/>
          </a:xfrm>
        </p:spPr>
        <p:txBody>
          <a:bodyPr/>
          <a:lstStyle>
            <a:lvl1pPr marL="0" indent="0">
              <a:buNone/>
              <a:defRPr sz="1599"/>
            </a:lvl1pPr>
            <a:lvl2pPr marL="456561" indent="0">
              <a:buNone/>
              <a:defRPr sz="1399"/>
            </a:lvl2pPr>
            <a:lvl3pPr marL="913120" indent="0">
              <a:buNone/>
              <a:defRPr sz="1200"/>
            </a:lvl3pPr>
            <a:lvl4pPr marL="1369682" indent="0">
              <a:buNone/>
              <a:defRPr sz="1000"/>
            </a:lvl4pPr>
            <a:lvl5pPr marL="1826241" indent="0">
              <a:buNone/>
              <a:defRPr sz="1000"/>
            </a:lvl5pPr>
            <a:lvl6pPr marL="2282801" indent="0">
              <a:buNone/>
              <a:defRPr sz="1000"/>
            </a:lvl6pPr>
            <a:lvl7pPr marL="2739362" indent="0">
              <a:buNone/>
              <a:defRPr sz="1000"/>
            </a:lvl7pPr>
            <a:lvl8pPr marL="3195921" indent="0">
              <a:buNone/>
              <a:defRPr sz="1000"/>
            </a:lvl8pPr>
            <a:lvl9pPr marL="36524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D77C9-347C-4998-9D87-1ADA33DCC02B}"/>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6" name="Footer Placeholder 5">
            <a:extLst>
              <a:ext uri="{FF2B5EF4-FFF2-40B4-BE49-F238E27FC236}">
                <a16:creationId xmlns:a16="http://schemas.microsoft.com/office/drawing/2014/main" id="{E41EA18B-CE76-443F-A92D-57F801E6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FC148-E55A-455C-921E-64A3134BB72A}"/>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3761673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81B-8168-414F-8299-D8D3742F76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B9EA8F-122F-47DD-8F1D-40ED51AB8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12E32-5495-435F-866B-4AF0B0869FD6}"/>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5" name="Footer Placeholder 4">
            <a:extLst>
              <a:ext uri="{FF2B5EF4-FFF2-40B4-BE49-F238E27FC236}">
                <a16:creationId xmlns:a16="http://schemas.microsoft.com/office/drawing/2014/main" id="{D5186FF0-794A-4460-867D-74B593FED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5C559-8B23-4350-AA97-DA7B1BFF8CA7}"/>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3461797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A7E6F-4874-4C38-8473-7FF60AD54F35}"/>
              </a:ext>
            </a:extLst>
          </p:cNvPr>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B14498-D902-471B-BC9B-89E218DD8B6C}"/>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1D71B-8DF7-49D9-9045-A6B0D81B6591}"/>
              </a:ext>
            </a:extLst>
          </p:cNvPr>
          <p:cNvSpPr>
            <a:spLocks noGrp="1"/>
          </p:cNvSpPr>
          <p:nvPr>
            <p:ph type="dt" sz="half" idx="10"/>
          </p:nvPr>
        </p:nvSpPr>
        <p:spPr/>
        <p:txBody>
          <a:bodyPr/>
          <a:lstStyle/>
          <a:p>
            <a:fld id="{42704E6B-30EF-4540-9AC6-A97FD2B66AEF}" type="datetimeFigureOut">
              <a:rPr lang="en-US" smtClean="0"/>
              <a:t>1/22/2026</a:t>
            </a:fld>
            <a:endParaRPr lang="en-US"/>
          </a:p>
        </p:txBody>
      </p:sp>
      <p:sp>
        <p:nvSpPr>
          <p:cNvPr id="5" name="Footer Placeholder 4">
            <a:extLst>
              <a:ext uri="{FF2B5EF4-FFF2-40B4-BE49-F238E27FC236}">
                <a16:creationId xmlns:a16="http://schemas.microsoft.com/office/drawing/2014/main" id="{EA0A3346-FD90-43AC-9A11-616471B0E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DF05B-8915-4BA5-B1D2-93A3D96FC46D}"/>
              </a:ext>
            </a:extLst>
          </p:cNvPr>
          <p:cNvSpPr>
            <a:spLocks noGrp="1"/>
          </p:cNvSpPr>
          <p:nvPr>
            <p:ph type="sldNum" sz="quarter" idx="12"/>
          </p:nvPr>
        </p:nvSpPr>
        <p:spPr/>
        <p:txBody>
          <a:bodyPr/>
          <a:lstStyle/>
          <a:p>
            <a:fld id="{4F4C3637-5B59-4691-8774-F202B1D9828C}" type="slidenum">
              <a:rPr lang="en-US" smtClean="0"/>
              <a:t>‹#›</a:t>
            </a:fld>
            <a:endParaRPr lang="en-US"/>
          </a:p>
        </p:txBody>
      </p:sp>
    </p:spTree>
    <p:extLst>
      <p:ext uri="{BB962C8B-B14F-4D97-AF65-F5344CB8AC3E}">
        <p14:creationId xmlns:p14="http://schemas.microsoft.com/office/powerpoint/2010/main" val="16324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F39C-C69D-CBF5-95E4-007F2443B2D8}"/>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203D886-BA39-D959-CFD1-3159A9F99908}"/>
              </a:ext>
            </a:extLst>
          </p:cNvPr>
          <p:cNvSpPr>
            <a:spLocks noGrp="1"/>
          </p:cNvSpPr>
          <p:nvPr>
            <p:ph type="subTitle" idx="1"/>
          </p:nvPr>
        </p:nvSpPr>
        <p:spPr>
          <a:xfrm>
            <a:off x="1524000"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99F11A-F75B-90DE-C53C-9A5BB4C31353}"/>
              </a:ext>
            </a:extLst>
          </p:cNvPr>
          <p:cNvSpPr>
            <a:spLocks noGrp="1"/>
          </p:cNvSpPr>
          <p:nvPr>
            <p:ph type="dt" sz="half" idx="10"/>
          </p:nvPr>
        </p:nvSpPr>
        <p:spPr/>
        <p:txBody>
          <a:bodyPr/>
          <a:lstStyle/>
          <a:p>
            <a:fld id="{6CBB7623-C80B-494B-BC44-32DD1C35A672}" type="datetimeFigureOut">
              <a:rPr lang="en-US" smtClean="0"/>
              <a:t>1/22/2026</a:t>
            </a:fld>
            <a:endParaRPr lang="en-US"/>
          </a:p>
        </p:txBody>
      </p:sp>
      <p:sp>
        <p:nvSpPr>
          <p:cNvPr id="5" name="Footer Placeholder 4">
            <a:extLst>
              <a:ext uri="{FF2B5EF4-FFF2-40B4-BE49-F238E27FC236}">
                <a16:creationId xmlns:a16="http://schemas.microsoft.com/office/drawing/2014/main" id="{06FC25A6-5347-DD96-ADE1-1279458F0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9299C-3D4A-3AB0-194D-09444FADA69A}"/>
              </a:ext>
            </a:extLst>
          </p:cNvPr>
          <p:cNvSpPr>
            <a:spLocks noGrp="1"/>
          </p:cNvSpPr>
          <p:nvPr>
            <p:ph type="sldNum" sz="quarter" idx="12"/>
          </p:nvPr>
        </p:nvSpPr>
        <p:spPr/>
        <p:txBody>
          <a:bodyPr/>
          <a:lstStyle/>
          <a:p>
            <a:fld id="{44FBF36A-2BD4-42DF-876B-ED66B489E4E2}" type="slidenum">
              <a:rPr lang="en-US" smtClean="0"/>
              <a:t>‹#›</a:t>
            </a:fld>
            <a:endParaRPr lang="en-US"/>
          </a:p>
        </p:txBody>
      </p:sp>
    </p:spTree>
    <p:extLst>
      <p:ext uri="{BB962C8B-B14F-4D97-AF65-F5344CB8AC3E}">
        <p14:creationId xmlns:p14="http://schemas.microsoft.com/office/powerpoint/2010/main" val="2169633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8C3D-272B-9880-7978-3B7EF2350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47292-B9D6-BE4F-0D0A-E2270A833F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C6E3B-51C2-D3D6-1F1F-9FEC77394E20}"/>
              </a:ext>
            </a:extLst>
          </p:cNvPr>
          <p:cNvSpPr>
            <a:spLocks noGrp="1"/>
          </p:cNvSpPr>
          <p:nvPr>
            <p:ph type="dt" sz="half" idx="10"/>
          </p:nvPr>
        </p:nvSpPr>
        <p:spPr/>
        <p:txBody>
          <a:bodyPr/>
          <a:lstStyle/>
          <a:p>
            <a:fld id="{6CBB7623-C80B-494B-BC44-32DD1C35A672}" type="datetimeFigureOut">
              <a:rPr lang="en-US" smtClean="0"/>
              <a:t>1/22/2026</a:t>
            </a:fld>
            <a:endParaRPr lang="en-US"/>
          </a:p>
        </p:txBody>
      </p:sp>
      <p:sp>
        <p:nvSpPr>
          <p:cNvPr id="5" name="Footer Placeholder 4">
            <a:extLst>
              <a:ext uri="{FF2B5EF4-FFF2-40B4-BE49-F238E27FC236}">
                <a16:creationId xmlns:a16="http://schemas.microsoft.com/office/drawing/2014/main" id="{8B0C3F2F-25FB-E477-0E3A-A938766AE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B5EE9-0444-1741-6C28-572A875321E0}"/>
              </a:ext>
            </a:extLst>
          </p:cNvPr>
          <p:cNvSpPr>
            <a:spLocks noGrp="1"/>
          </p:cNvSpPr>
          <p:nvPr>
            <p:ph type="sldNum" sz="quarter" idx="12"/>
          </p:nvPr>
        </p:nvSpPr>
        <p:spPr/>
        <p:txBody>
          <a:bodyPr/>
          <a:lstStyle/>
          <a:p>
            <a:fld id="{44FBF36A-2BD4-42DF-876B-ED66B489E4E2}" type="slidenum">
              <a:rPr lang="en-US" smtClean="0"/>
              <a:t>‹#›</a:t>
            </a:fld>
            <a:endParaRPr lang="en-US"/>
          </a:p>
        </p:txBody>
      </p:sp>
    </p:spTree>
    <p:extLst>
      <p:ext uri="{BB962C8B-B14F-4D97-AF65-F5344CB8AC3E}">
        <p14:creationId xmlns:p14="http://schemas.microsoft.com/office/powerpoint/2010/main" val="3244650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710" y="342900"/>
            <a:ext cx="8838049" cy="1004887"/>
          </a:xfrm>
        </p:spPr>
        <p:txBody>
          <a:bodyPr/>
          <a:lstStyle>
            <a:lvl1pPr>
              <a:defRPr baseline="0"/>
            </a:lvl1pPr>
          </a:lstStyle>
          <a:p>
            <a:r>
              <a:rPr lang="en-US" dirty="0"/>
              <a:t>Basic 1 Column Slide To Start. Max size Arial Bold 52pt. Title can go to Two lines.</a:t>
            </a:r>
          </a:p>
        </p:txBody>
      </p:sp>
      <p:sp>
        <p:nvSpPr>
          <p:cNvPr id="6" name="Content Placeholder 5"/>
          <p:cNvSpPr>
            <a:spLocks noGrp="1"/>
          </p:cNvSpPr>
          <p:nvPr>
            <p:ph sz="quarter" idx="19"/>
          </p:nvPr>
        </p:nvSpPr>
        <p:spPr>
          <a:xfrm>
            <a:off x="877710" y="1554480"/>
            <a:ext cx="8838049" cy="4152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1838753580"/>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888091" y="1554480"/>
            <a:ext cx="6642697"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dirty="0"/>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dirty="0" err="1"/>
              <a:t>etc</a:t>
            </a:r>
            <a:r>
              <a:rPr lang="en-US" dirty="0"/>
              <a:t>) styling. Keep transitions simple</a:t>
            </a:r>
          </a:p>
        </p:txBody>
      </p:sp>
      <p:sp>
        <p:nvSpPr>
          <p:cNvPr id="13" name="Title 1"/>
          <p:cNvSpPr>
            <a:spLocks noGrp="1"/>
          </p:cNvSpPr>
          <p:nvPr>
            <p:ph type="title" hasCustomPrompt="1"/>
          </p:nvPr>
        </p:nvSpPr>
        <p:spPr>
          <a:xfrm>
            <a:off x="888091" y="361950"/>
            <a:ext cx="6884091" cy="1004887"/>
          </a:xfrm>
        </p:spPr>
        <p:txBody>
          <a:bodyPr/>
          <a:lstStyle>
            <a:lvl1pPr>
              <a:defRPr baseline="0"/>
            </a:lvl1pPr>
          </a:lstStyle>
          <a:p>
            <a:r>
              <a:rPr lang="en-US" dirty="0"/>
              <a:t>1 column with photo on right side of slide</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1214750200"/>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22" name="Picture Placeholder 21"/>
          <p:cNvSpPr>
            <a:spLocks noGrp="1"/>
          </p:cNvSpPr>
          <p:nvPr>
            <p:ph type="pic" sz="quarter" idx="18"/>
          </p:nvPr>
        </p:nvSpPr>
        <p:spPr>
          <a:xfrm>
            <a:off x="9695982" y="0"/>
            <a:ext cx="2496018" cy="6858000"/>
          </a:xfrm>
          <a:solidFill>
            <a:schemeClr val="bg1">
              <a:lumMod val="95000"/>
            </a:schemeClr>
          </a:solidFill>
        </p:spPr>
        <p:txBody>
          <a:bodyPr anchor="ctr" anchorCtr="1">
            <a:noAutofit/>
          </a:bodyPr>
          <a:lstStyle/>
          <a:p>
            <a:endParaRPr lang="en-US" dirty="0"/>
          </a:p>
        </p:txBody>
      </p:sp>
      <p:sp>
        <p:nvSpPr>
          <p:cNvPr id="3" name="Picture Placeholder 2"/>
          <p:cNvSpPr>
            <a:spLocks noGrp="1"/>
          </p:cNvSpPr>
          <p:nvPr>
            <p:ph type="pic" sz="quarter" idx="19"/>
          </p:nvPr>
        </p:nvSpPr>
        <p:spPr>
          <a:xfrm>
            <a:off x="6222716" y="1"/>
            <a:ext cx="3320886" cy="3353447"/>
          </a:xfrm>
          <a:solidFill>
            <a:schemeClr val="bg1">
              <a:lumMod val="95000"/>
            </a:schemeClr>
          </a:solidFill>
        </p:spPr>
        <p:txBody>
          <a:bodyPr anchor="ctr" anchorCtr="1">
            <a:noAutofit/>
          </a:bodyPr>
          <a:lstStyle/>
          <a:p>
            <a:endParaRPr lang="en-US"/>
          </a:p>
        </p:txBody>
      </p:sp>
      <p:sp>
        <p:nvSpPr>
          <p:cNvPr id="10" name="Picture Placeholder 2"/>
          <p:cNvSpPr>
            <a:spLocks noGrp="1"/>
          </p:cNvSpPr>
          <p:nvPr>
            <p:ph type="pic" sz="quarter" idx="20"/>
          </p:nvPr>
        </p:nvSpPr>
        <p:spPr>
          <a:xfrm>
            <a:off x="6222716" y="3556036"/>
            <a:ext cx="3320885" cy="3301965"/>
          </a:xfrm>
          <a:solidFill>
            <a:schemeClr val="bg1">
              <a:lumMod val="95000"/>
            </a:schemeClr>
          </a:solidFill>
        </p:spPr>
        <p:txBody>
          <a:bodyPr anchor="ctr" anchorCtr="1"/>
          <a:lstStyle/>
          <a:p>
            <a:endParaRPr lang="en-US" dirty="0"/>
          </a:p>
        </p:txBody>
      </p:sp>
      <p:sp>
        <p:nvSpPr>
          <p:cNvPr id="14" name="Text Placeholder 2"/>
          <p:cNvSpPr>
            <a:spLocks noGrp="1"/>
          </p:cNvSpPr>
          <p:nvPr>
            <p:ph type="body" sz="quarter" idx="17" hasCustomPrompt="1"/>
          </p:nvPr>
        </p:nvSpPr>
        <p:spPr>
          <a:xfrm>
            <a:off x="888091" y="1554480"/>
            <a:ext cx="4922405"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dirty="0"/>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dirty="0" err="1"/>
              <a:t>etc</a:t>
            </a:r>
            <a:r>
              <a:rPr lang="en-US" dirty="0"/>
              <a:t>) styling. Keep transitions simple</a:t>
            </a:r>
          </a:p>
        </p:txBody>
      </p:sp>
      <p:sp>
        <p:nvSpPr>
          <p:cNvPr id="15" name="Title 1"/>
          <p:cNvSpPr>
            <a:spLocks noGrp="1"/>
          </p:cNvSpPr>
          <p:nvPr>
            <p:ph type="title" hasCustomPrompt="1"/>
          </p:nvPr>
        </p:nvSpPr>
        <p:spPr>
          <a:xfrm>
            <a:off x="888091" y="361950"/>
            <a:ext cx="5112672" cy="1004887"/>
          </a:xfrm>
        </p:spPr>
        <p:txBody>
          <a:bodyPr/>
          <a:lstStyle>
            <a:lvl1pPr>
              <a:defRPr baseline="0"/>
            </a:lvl1pPr>
          </a:lstStyle>
          <a:p>
            <a:r>
              <a:rPr lang="en-US" dirty="0" err="1"/>
              <a:t>Mulitiple</a:t>
            </a:r>
            <a:r>
              <a:rPr lang="en-US" dirty="0"/>
              <a:t> photos on right side</a:t>
            </a:r>
          </a:p>
        </p:txBody>
      </p:sp>
      <p:sp>
        <p:nvSpPr>
          <p:cNvPr id="11" name="Slide Number Placeholder 8"/>
          <p:cNvSpPr>
            <a:spLocks noGrp="1"/>
          </p:cNvSpPr>
          <p:nvPr>
            <p:ph type="sldNum" sz="quarter" idx="4"/>
          </p:nvPr>
        </p:nvSpPr>
        <p:spPr>
          <a:xfrm>
            <a:off x="327949" y="6381474"/>
            <a:ext cx="5742386"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2287627774"/>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25">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838091" y="2199737"/>
            <a:ext cx="10515818" cy="1690776"/>
          </a:xfrm>
          <a:prstGeom prst="rect">
            <a:avLst/>
          </a:prstGeom>
        </p:spPr>
        <p:txBody>
          <a:bodyPr vert="horz" lIns="91440" tIns="45720" rIns="91440" bIns="45720" rtlCol="0" anchor="ctr">
            <a:noAutofit/>
          </a:bodyPr>
          <a:lstStyle/>
          <a:p>
            <a:r>
              <a:rPr lang="en-US" dirty="0"/>
              <a:t>Title of presentation goes in this space</a:t>
            </a:r>
          </a:p>
        </p:txBody>
      </p:sp>
      <p:sp>
        <p:nvSpPr>
          <p:cNvPr id="10" name="Slide Number Placeholder 8"/>
          <p:cNvSpPr>
            <a:spLocks noGrp="1"/>
          </p:cNvSpPr>
          <p:nvPr>
            <p:ph type="sldNum" sz="quarter" idx="4"/>
          </p:nvPr>
        </p:nvSpPr>
        <p:spPr>
          <a:xfrm>
            <a:off x="327949" y="6381474"/>
            <a:ext cx="30053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dirty="0"/>
              <a:t>  |   </a:t>
            </a:r>
            <a:r>
              <a:rPr lang="en-US" sz="700" dirty="0"/>
              <a:t>Copyright © 2022 Kaiser Foundation Health Plan, Inc.</a:t>
            </a:r>
          </a:p>
        </p:txBody>
      </p:sp>
      <p:pic>
        <p:nvPicPr>
          <p:cNvPr id="6" name="Picture 5"/>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572066" y="6323162"/>
            <a:ext cx="2295228" cy="259871"/>
          </a:xfrm>
          <a:prstGeom prst="rect">
            <a:avLst/>
          </a:prstGeom>
        </p:spPr>
      </p:pic>
    </p:spTree>
    <p:extLst>
      <p:ext uri="{BB962C8B-B14F-4D97-AF65-F5344CB8AC3E}">
        <p14:creationId xmlns:p14="http://schemas.microsoft.com/office/powerpoint/2010/main" val="98655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457109" rtl="0" eaLnBrk="1" latinLnBrk="0" hangingPunct="1">
        <a:lnSpc>
          <a:spcPct val="100000"/>
        </a:lnSpc>
        <a:spcBef>
          <a:spcPct val="0"/>
        </a:spcBef>
        <a:buNone/>
        <a:defRPr sz="2599" kern="1200" baseline="0">
          <a:solidFill>
            <a:schemeClr val="bg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710" y="361188"/>
            <a:ext cx="10515600" cy="910957"/>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877710" y="1554480"/>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25536824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217" rtl="0" eaLnBrk="1" latinLnBrk="0" hangingPunct="1">
        <a:lnSpc>
          <a:spcPct val="100000"/>
        </a:lnSpc>
        <a:spcBef>
          <a:spcPct val="0"/>
        </a:spcBef>
        <a:buNone/>
        <a:defRPr sz="2599" b="0" kern="1200">
          <a:solidFill>
            <a:schemeClr val="tx2"/>
          </a:solidFill>
          <a:latin typeface="+mj-lt"/>
          <a:ea typeface="+mj-ea"/>
          <a:cs typeface="+mj-cs"/>
        </a:defRPr>
      </a:lvl1pPr>
    </p:titleStyle>
    <p:bodyStyle>
      <a:lvl1pPr marL="228554"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663"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mn-lt"/>
          <a:ea typeface="+mn-ea"/>
          <a:cs typeface="+mn-cs"/>
        </a:defRPr>
      </a:lvl2pPr>
      <a:lvl3pPr marL="1142771"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599880"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mn-lt"/>
          <a:ea typeface="+mn-ea"/>
          <a:cs typeface="+mn-cs"/>
        </a:defRPr>
      </a:lvl4pPr>
      <a:lvl5pPr marL="2056989"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8">
            <a:extLst>
              <a:ext uri="{FF2B5EF4-FFF2-40B4-BE49-F238E27FC236}">
                <a16:creationId xmlns:a16="http://schemas.microsoft.com/office/drawing/2014/main" id="{E74A2C6C-9C20-DF46-BF75-15B500CDB0A7}"/>
              </a:ext>
            </a:extLst>
          </p:cNvPr>
          <p:cNvSpPr>
            <a:spLocks noGrp="1"/>
          </p:cNvSpPr>
          <p:nvPr>
            <p:ph type="sldNum" sz="quarter" idx="4"/>
          </p:nvPr>
        </p:nvSpPr>
        <p:spPr>
          <a:xfrm>
            <a:off x="327949" y="6381474"/>
            <a:ext cx="30053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dirty="0"/>
              <a:t>  |   </a:t>
            </a:r>
            <a:r>
              <a:rPr lang="en-US" sz="700" dirty="0"/>
              <a:t>Copyright © 2022 Kaiser Foundation Health Plan, Inc.</a:t>
            </a:r>
          </a:p>
        </p:txBody>
      </p:sp>
    </p:spTree>
    <p:extLst>
      <p:ext uri="{BB962C8B-B14F-4D97-AF65-F5344CB8AC3E}">
        <p14:creationId xmlns:p14="http://schemas.microsoft.com/office/powerpoint/2010/main" val="11509402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hdr="0" ftr="0" dt="0"/>
  <p:txStyles>
    <p:titleStyle>
      <a:lvl1pPr algn="ctr" defTabSz="457109" rtl="0" eaLnBrk="1" latinLnBrk="0" hangingPunct="1">
        <a:lnSpc>
          <a:spcPct val="90000"/>
        </a:lnSpc>
        <a:spcBef>
          <a:spcPct val="0"/>
        </a:spcBef>
        <a:buNone/>
        <a:defRPr sz="2400" kern="1200" baseline="0">
          <a:solidFill>
            <a:schemeClr val="tx2"/>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0C057-99C6-4935-B942-131790896C40}"/>
              </a:ext>
            </a:extLst>
          </p:cNvPr>
          <p:cNvSpPr>
            <a:spLocks noGrp="1"/>
          </p:cNvSpPr>
          <p:nvPr>
            <p:ph type="title"/>
          </p:nvPr>
        </p:nvSpPr>
        <p:spPr>
          <a:xfrm>
            <a:off x="838203" y="365129"/>
            <a:ext cx="105155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24BEBA-8B10-4560-8D2A-9C0303522F46}"/>
              </a:ext>
            </a:extLst>
          </p:cNvPr>
          <p:cNvSpPr>
            <a:spLocks noGrp="1"/>
          </p:cNvSpPr>
          <p:nvPr>
            <p:ph type="body" idx="1"/>
          </p:nvPr>
        </p:nvSpPr>
        <p:spPr>
          <a:xfrm>
            <a:off x="838203" y="1825625"/>
            <a:ext cx="105155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BFD07-9715-4719-AD7C-2E1296F30A23}"/>
              </a:ext>
            </a:extLst>
          </p:cNvPr>
          <p:cNvSpPr>
            <a:spLocks noGrp="1"/>
          </p:cNvSpPr>
          <p:nvPr>
            <p:ph type="dt" sz="half" idx="2"/>
          </p:nvPr>
        </p:nvSpPr>
        <p:spPr>
          <a:xfrm>
            <a:off x="838202" y="6356357"/>
            <a:ext cx="27431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73D94-DB52-414C-915B-D34E0B1FF970}" type="datetimeFigureOut">
              <a:rPr lang="en-US" smtClean="0"/>
              <a:t>1/22/2026</a:t>
            </a:fld>
            <a:endParaRPr lang="en-US"/>
          </a:p>
        </p:txBody>
      </p:sp>
      <p:sp>
        <p:nvSpPr>
          <p:cNvPr id="5" name="Footer Placeholder 4">
            <a:extLst>
              <a:ext uri="{FF2B5EF4-FFF2-40B4-BE49-F238E27FC236}">
                <a16:creationId xmlns:a16="http://schemas.microsoft.com/office/drawing/2014/main" id="{B944656D-D085-412C-82BC-73968B463B25}"/>
              </a:ext>
            </a:extLst>
          </p:cNvPr>
          <p:cNvSpPr>
            <a:spLocks noGrp="1"/>
          </p:cNvSpPr>
          <p:nvPr>
            <p:ph type="ftr" sz="quarter" idx="3"/>
          </p:nvPr>
        </p:nvSpPr>
        <p:spPr>
          <a:xfrm>
            <a:off x="4038602" y="6356357"/>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9CD3E-A30F-45D7-8201-7F400407F3F1}"/>
              </a:ext>
            </a:extLst>
          </p:cNvPr>
          <p:cNvSpPr>
            <a:spLocks noGrp="1"/>
          </p:cNvSpPr>
          <p:nvPr>
            <p:ph type="sldNum" sz="quarter" idx="4"/>
          </p:nvPr>
        </p:nvSpPr>
        <p:spPr>
          <a:xfrm>
            <a:off x="8610602" y="6356357"/>
            <a:ext cx="27431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1DB9B-6ED8-4A08-8D5F-3C7F88588EC7}" type="slidenum">
              <a:rPr lang="en-US" smtClean="0"/>
              <a:t>‹#›</a:t>
            </a:fld>
            <a:endParaRPr lang="en-US"/>
          </a:p>
        </p:txBody>
      </p:sp>
    </p:spTree>
    <p:extLst>
      <p:ext uri="{BB962C8B-B14F-4D97-AF65-F5344CB8AC3E}">
        <p14:creationId xmlns:p14="http://schemas.microsoft.com/office/powerpoint/2010/main" val="21675373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txStyles>
    <p:titleStyle>
      <a:lvl1pPr algn="l" defTabSz="913120"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79" indent="-228279" algn="l" defTabSz="913120" rtl="0" eaLnBrk="1" latinLnBrk="0" hangingPunct="1">
        <a:lnSpc>
          <a:spcPct val="90000"/>
        </a:lnSpc>
        <a:spcBef>
          <a:spcPts val="1000"/>
        </a:spcBef>
        <a:buFont typeface="Arial" panose="020B0604020202020204" pitchFamily="34" charset="0"/>
        <a:buChar char="•"/>
        <a:defRPr sz="2795" kern="1200">
          <a:solidFill>
            <a:schemeClr val="tx1"/>
          </a:solidFill>
          <a:latin typeface="+mn-lt"/>
          <a:ea typeface="+mn-ea"/>
          <a:cs typeface="+mn-cs"/>
        </a:defRPr>
      </a:lvl1pPr>
      <a:lvl2pPr marL="684840" indent="-228279" algn="l" defTabSz="913120"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00" indent="-228279" algn="l" defTabSz="913120"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7960" indent="-228279" algn="l" defTabSz="91312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4521" indent="-228279" algn="l" defTabSz="91312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11082" indent="-228279" algn="l" defTabSz="91312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7641" indent="-228279" algn="l" defTabSz="91312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4201" indent="-228279" algn="l" defTabSz="91312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0761" indent="-228279" algn="l" defTabSz="91312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120" rtl="0" eaLnBrk="1" latinLnBrk="0" hangingPunct="1">
        <a:defRPr sz="1797" kern="1200">
          <a:solidFill>
            <a:schemeClr val="tx1"/>
          </a:solidFill>
          <a:latin typeface="+mn-lt"/>
          <a:ea typeface="+mn-ea"/>
          <a:cs typeface="+mn-cs"/>
        </a:defRPr>
      </a:lvl1pPr>
      <a:lvl2pPr marL="456561" algn="l" defTabSz="913120" rtl="0" eaLnBrk="1" latinLnBrk="0" hangingPunct="1">
        <a:defRPr sz="1797" kern="1200">
          <a:solidFill>
            <a:schemeClr val="tx1"/>
          </a:solidFill>
          <a:latin typeface="+mn-lt"/>
          <a:ea typeface="+mn-ea"/>
          <a:cs typeface="+mn-cs"/>
        </a:defRPr>
      </a:lvl2pPr>
      <a:lvl3pPr marL="913120" algn="l" defTabSz="913120" rtl="0" eaLnBrk="1" latinLnBrk="0" hangingPunct="1">
        <a:defRPr sz="1797" kern="1200">
          <a:solidFill>
            <a:schemeClr val="tx1"/>
          </a:solidFill>
          <a:latin typeface="+mn-lt"/>
          <a:ea typeface="+mn-ea"/>
          <a:cs typeface="+mn-cs"/>
        </a:defRPr>
      </a:lvl3pPr>
      <a:lvl4pPr marL="1369682" algn="l" defTabSz="913120" rtl="0" eaLnBrk="1" latinLnBrk="0" hangingPunct="1">
        <a:defRPr sz="1797" kern="1200">
          <a:solidFill>
            <a:schemeClr val="tx1"/>
          </a:solidFill>
          <a:latin typeface="+mn-lt"/>
          <a:ea typeface="+mn-ea"/>
          <a:cs typeface="+mn-cs"/>
        </a:defRPr>
      </a:lvl4pPr>
      <a:lvl5pPr marL="1826241" algn="l" defTabSz="913120" rtl="0" eaLnBrk="1" latinLnBrk="0" hangingPunct="1">
        <a:defRPr sz="1797" kern="1200">
          <a:solidFill>
            <a:schemeClr val="tx1"/>
          </a:solidFill>
          <a:latin typeface="+mn-lt"/>
          <a:ea typeface="+mn-ea"/>
          <a:cs typeface="+mn-cs"/>
        </a:defRPr>
      </a:lvl5pPr>
      <a:lvl6pPr marL="2282801" algn="l" defTabSz="913120" rtl="0" eaLnBrk="1" latinLnBrk="0" hangingPunct="1">
        <a:defRPr sz="1797" kern="1200">
          <a:solidFill>
            <a:schemeClr val="tx1"/>
          </a:solidFill>
          <a:latin typeface="+mn-lt"/>
          <a:ea typeface="+mn-ea"/>
          <a:cs typeface="+mn-cs"/>
        </a:defRPr>
      </a:lvl6pPr>
      <a:lvl7pPr marL="2739362" algn="l" defTabSz="913120" rtl="0" eaLnBrk="1" latinLnBrk="0" hangingPunct="1">
        <a:defRPr sz="1797" kern="1200">
          <a:solidFill>
            <a:schemeClr val="tx1"/>
          </a:solidFill>
          <a:latin typeface="+mn-lt"/>
          <a:ea typeface="+mn-ea"/>
          <a:cs typeface="+mn-cs"/>
        </a:defRPr>
      </a:lvl7pPr>
      <a:lvl8pPr marL="3195921" algn="l" defTabSz="913120" rtl="0" eaLnBrk="1" latinLnBrk="0" hangingPunct="1">
        <a:defRPr sz="1797" kern="1200">
          <a:solidFill>
            <a:schemeClr val="tx1"/>
          </a:solidFill>
          <a:latin typeface="+mn-lt"/>
          <a:ea typeface="+mn-ea"/>
          <a:cs typeface="+mn-cs"/>
        </a:defRPr>
      </a:lvl8pPr>
      <a:lvl9pPr marL="3652483" algn="l" defTabSz="913120"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hyperlink" Target="mailto:KPWA-CME@kp.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violenceprevention/aces/fastfact.html#:~:text=Preventing%20ACEs,-Strategy&amp;text=Shift%20the%20focus%20from%20individual,live%2C%20learn%2C%20and%20play."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hyperlink" Target="https://www.samhsa.gov/samhsaNewsLetter/Volume_22_Number_2/trauma_tip/guiding_principles.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cl.kp.org/content/clinicallibrary/natl/clin_ed/cme/trauma/index.html?q=trauma+informed+care&amp;context=sharefor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hyperlink" Target="https://www.ncbi.nlm.nih.gov/pmc/articles/PMC5051697/" TargetMode="External"/><Relationship Id="rId3" Type="http://schemas.openxmlformats.org/officeDocument/2006/relationships/hyperlink" Target="https://cl.kp.org/natl/clin_ed/cme/trauma/index.html?q=trauma+informed+care&amp;context=shareform" TargetMode="External"/><Relationship Id="rId7" Type="http://schemas.openxmlformats.org/officeDocument/2006/relationships/hyperlink" Target="https://www.ncbi.nlm.nih.gov/pmc/articles/PMC10455772/#:~:text=TIC%20curricula%20for%20PCPs%20result,improved%20communication%20and%20patient%20satisfaction.&amp;text=TIC%20implementation%20can%20improve%20workplace,may%20result%20in%20reduced%20burnout."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s://www.ted.com/talks/nadine_burke_harris_how_childhood_trauma_affects_health_across_a_lifetime?language=en" TargetMode="External"/><Relationship Id="rId5" Type="http://schemas.openxmlformats.org/officeDocument/2006/relationships/hyperlink" Target="https://sp-cloud.kp.org/sites/wpmgpld/SitePages/WPMG-Communication-Courses(1).aspx?csf=1&amp;web=1&amp;e=m5YIx3&amp;CID=5e9d03ee-581b-4657-b0c0-38f92d31b579" TargetMode="External"/><Relationship Id="rId4" Type="http://schemas.openxmlformats.org/officeDocument/2006/relationships/hyperlink" Target="https://kplearn.kp.org/Saba/Web_spf/NA5P2PRD001/common/launchdeeplink/dowbt-00014843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2" y="5802"/>
            <a:ext cx="12171380" cy="6846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3" y="5802"/>
            <a:ext cx="12168336" cy="6846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97385" y="1413498"/>
            <a:ext cx="6846400" cy="403100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97388" y="1423622"/>
            <a:ext cx="6846399" cy="403100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76938" y="3587822"/>
            <a:ext cx="2497747" cy="403101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90575" y="973879"/>
            <a:ext cx="3893760" cy="417188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97396" y="1403380"/>
            <a:ext cx="6846403" cy="403100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38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itle 3">
            <a:extLst>
              <a:ext uri="{FF2B5EF4-FFF2-40B4-BE49-F238E27FC236}">
                <a16:creationId xmlns:a16="http://schemas.microsoft.com/office/drawing/2014/main" id="{5BFAAA81-2DCF-44DC-83C1-D66EEE447B8F}"/>
              </a:ext>
            </a:extLst>
          </p:cNvPr>
          <p:cNvSpPr>
            <a:spLocks noGrp="1"/>
          </p:cNvSpPr>
          <p:nvPr>
            <p:ph type="title"/>
          </p:nvPr>
        </p:nvSpPr>
        <p:spPr>
          <a:xfrm>
            <a:off x="125048" y="356789"/>
            <a:ext cx="3779642" cy="758863"/>
          </a:xfrm>
        </p:spPr>
        <p:txBody>
          <a:bodyPr anchor="t">
            <a:noAutofit/>
          </a:bodyPr>
          <a:lstStyle/>
          <a:p>
            <a:r>
              <a:rPr lang="en-US" sz="3591">
                <a:solidFill>
                  <a:srgbClr val="FFFFFF"/>
                </a:solidFill>
                <a:latin typeface="AvenirNext LT Pro Medium" panose="020B0604020202020204" pitchFamily="34" charset="0"/>
              </a:rPr>
              <a:t>Thursday Medical Q&amp;A</a:t>
            </a:r>
          </a:p>
        </p:txBody>
      </p:sp>
      <p:pic>
        <p:nvPicPr>
          <p:cNvPr id="19" name="Picture 18" descr="A picture containing text, clipart&#10;&#10;Description automatically generated">
            <a:extLst>
              <a:ext uri="{FF2B5EF4-FFF2-40B4-BE49-F238E27FC236}">
                <a16:creationId xmlns:a16="http://schemas.microsoft.com/office/drawing/2014/main" id="{6D825DA6-B4F9-438F-BFB5-EBD79C565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47" y="5713426"/>
            <a:ext cx="3439875" cy="390301"/>
          </a:xfrm>
          <a:prstGeom prst="rect">
            <a:avLst/>
          </a:prstGeom>
        </p:spPr>
      </p:pic>
      <p:sp>
        <p:nvSpPr>
          <p:cNvPr id="21" name="Title 1">
            <a:extLst>
              <a:ext uri="{FF2B5EF4-FFF2-40B4-BE49-F238E27FC236}">
                <a16:creationId xmlns:a16="http://schemas.microsoft.com/office/drawing/2014/main" id="{9B4108A6-88F4-4E26-935E-69BB162B82E0}"/>
              </a:ext>
            </a:extLst>
          </p:cNvPr>
          <p:cNvSpPr txBox="1">
            <a:spLocks/>
          </p:cNvSpPr>
          <p:nvPr/>
        </p:nvSpPr>
        <p:spPr>
          <a:xfrm>
            <a:off x="7143" y="1598114"/>
            <a:ext cx="4134435" cy="4095069"/>
          </a:xfrm>
          <a:prstGeom prst="rect">
            <a:avLst/>
          </a:prstGeom>
        </p:spPr>
        <p:txBody>
          <a:bodyPr vert="horz" lIns="91284" tIns="45642" rIns="91284" bIns="45642"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2389"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Trauma Informed Care: </a:t>
            </a:r>
            <a:b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b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Building a Trauma Informed Workforce</a:t>
            </a:r>
          </a:p>
          <a:p>
            <a:pPr marL="0" marR="0" lvl="0" indent="0" algn="l" defTabSz="912389" rtl="0" eaLnBrk="1" fontAlgn="auto" latinLnBrk="0" hangingPunct="1">
              <a:lnSpc>
                <a:spcPct val="100000"/>
              </a:lnSpc>
              <a:spcBef>
                <a:spcPts val="0"/>
              </a:spcBef>
              <a:spcAft>
                <a:spcPts val="600"/>
              </a:spcAft>
              <a:buClrTx/>
              <a:buSzTx/>
              <a:buFontTx/>
              <a:buNone/>
              <a:tabLst/>
              <a:defRPr/>
            </a:pPr>
            <a:endParaRPr kumimoji="0" lang="en-US" sz="1599" b="0" i="0" u="none" strike="noStrike" kern="1200" cap="none" spc="0" normalizeH="0" baseline="0" noProof="0" dirty="0">
              <a:ln>
                <a:noFill/>
              </a:ln>
              <a:solidFill>
                <a:prstClr val="white"/>
              </a:solidFill>
              <a:effectLst/>
              <a:uLnTx/>
              <a:uFillTx/>
              <a:latin typeface="Aptos" panose="020B0004020202020204" pitchFamily="34" charset="0"/>
              <a:ea typeface="+mj-ea"/>
              <a:cs typeface="+mj-cs"/>
              <a:sym typeface="Arial"/>
            </a:endParaRPr>
          </a:p>
          <a:p>
            <a:pPr marL="0" marR="0" lvl="0" indent="0" algn="l" defTabSz="912937"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sym typeface="Arial"/>
              </a:rPr>
              <a:t>Maria Ciani, MD</a:t>
            </a:r>
          </a:p>
          <a:p>
            <a:pPr marL="0" marR="0" lvl="0" indent="0" algn="l" defTabSz="912937" rtl="0" eaLnBrk="1" fontAlgn="auto" latinLnBrk="0" hangingPunct="1">
              <a:lnSpc>
                <a:spcPct val="90000"/>
              </a:lnSpc>
              <a:spcBef>
                <a:spcPct val="0"/>
              </a:spcBef>
              <a:spcAft>
                <a:spcPts val="0"/>
              </a:spcAft>
              <a:buClrTx/>
              <a:buSzTx/>
              <a:buFontTx/>
              <a:buNone/>
              <a:tabLst/>
              <a:defRPr/>
            </a:pPr>
            <a:br>
              <a:rPr kumimoji="0" lang="fi-FI" sz="1997" b="0" i="0" u="none" strike="noStrike" kern="1200" cap="none" spc="0" normalizeH="0" baseline="0" noProof="0" dirty="0">
                <a:ln>
                  <a:noFill/>
                </a:ln>
                <a:solidFill>
                  <a:prstClr val="white"/>
                </a:solidFill>
                <a:effectLst/>
                <a:uLnTx/>
                <a:uFillTx/>
                <a:latin typeface="Calibri" panose="020F0502020204030204"/>
                <a:ea typeface="+mj-ea"/>
                <a:cs typeface="+mj-cs"/>
                <a:sym typeface="Arial"/>
              </a:rPr>
            </a:br>
            <a:br>
              <a:rPr kumimoji="0" lang="en-US" sz="2397" b="0" i="0" u="none" strike="noStrike" kern="1200" cap="none" spc="0" normalizeH="0" baseline="0" noProof="0" dirty="0">
                <a:ln>
                  <a:noFill/>
                </a:ln>
                <a:solidFill>
                  <a:prstClr val="white"/>
                </a:solidFill>
                <a:effectLst/>
                <a:uLnTx/>
                <a:uFillTx/>
                <a:latin typeface="Calibri" panose="020F0502020204030204"/>
                <a:ea typeface="+mj-ea"/>
                <a:cs typeface="+mj-cs"/>
                <a:sym typeface="Arial"/>
              </a:rPr>
            </a:br>
            <a:endParaRPr kumimoji="0" lang="en-US" sz="2397" b="0" i="0" u="none" strike="noStrike" kern="1200" cap="none" spc="0" normalizeH="0" baseline="0" noProof="0" dirty="0">
              <a:ln>
                <a:noFill/>
              </a:ln>
              <a:solidFill>
                <a:prstClr val="white"/>
              </a:solidFill>
              <a:effectLst/>
              <a:uLnTx/>
              <a:uFillTx/>
              <a:latin typeface="Calibri" panose="020F0502020204030204"/>
              <a:ea typeface="+mj-ea"/>
              <a:cs typeface="+mj-cs"/>
              <a:sym typeface="Arial"/>
            </a:endParaRPr>
          </a:p>
          <a:p>
            <a:pPr marL="0" marR="0" lvl="0" indent="0" algn="l" defTabSz="912937" rtl="0" eaLnBrk="1" fontAlgn="auto" latinLnBrk="0" hangingPunct="1">
              <a:lnSpc>
                <a:spcPct val="90000"/>
              </a:lnSpc>
              <a:spcBef>
                <a:spcPct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Calibri" panose="020F0502020204030204"/>
              <a:ea typeface="+mj-ea"/>
              <a:cs typeface="+mj-cs"/>
              <a:sym typeface="Arial"/>
            </a:endParaRPr>
          </a:p>
          <a:p>
            <a:pPr marL="0" marR="0" lvl="0" indent="0" algn="l" defTabSz="912937" rtl="0" eaLnBrk="1" fontAlgn="auto" latinLnBrk="0" hangingPunct="1">
              <a:lnSpc>
                <a:spcPct val="90000"/>
              </a:lnSpc>
              <a:spcBef>
                <a:spcPct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Calibri" panose="020F0502020204030204"/>
              <a:ea typeface="+mj-ea"/>
              <a:cs typeface="+mj-cs"/>
              <a:sym typeface="Arial"/>
            </a:endParaRPr>
          </a:p>
          <a:p>
            <a:pPr marL="0" marR="0" lvl="0" indent="0" algn="l" defTabSz="912937" rtl="0" eaLnBrk="1" fontAlgn="auto" latinLnBrk="0" hangingPunct="1">
              <a:lnSpc>
                <a:spcPct val="90000"/>
              </a:lnSpc>
              <a:spcBef>
                <a:spcPct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Calibri" panose="020F0502020204030204"/>
              <a:ea typeface="+mj-ea"/>
              <a:cs typeface="+mj-cs"/>
              <a:sym typeface="Arial"/>
            </a:endParaRPr>
          </a:p>
          <a:p>
            <a:pPr marL="0" marR="0" lvl="0" indent="0" algn="l" defTabSz="912389" rtl="0" eaLnBrk="1" fontAlgn="auto" latinLnBrk="0" hangingPunct="1">
              <a:lnSpc>
                <a:spcPct val="100000"/>
              </a:lnSpc>
              <a:spcBef>
                <a:spcPts val="0"/>
              </a:spcBef>
              <a:spcAft>
                <a:spcPts val="600"/>
              </a:spcAft>
              <a:buClrTx/>
              <a:buSzTx/>
              <a:buFontTx/>
              <a:buNone/>
              <a:tabLst/>
              <a:defRPr/>
            </a:pPr>
            <a:r>
              <a:rPr kumimoji="0" lang="en-US" sz="2397" b="0" i="0" u="none" strike="noStrike" kern="1200" cap="none" spc="0" normalizeH="0" baseline="0" noProof="0" dirty="0">
                <a:ln>
                  <a:noFill/>
                </a:ln>
                <a:solidFill>
                  <a:prstClr val="white"/>
                </a:solidFill>
                <a:effectLst/>
                <a:uLnTx/>
                <a:uFillTx/>
                <a:latin typeface="Calibri" panose="020F0502020204030204"/>
                <a:ea typeface="+mj-ea"/>
                <a:cs typeface="+mj-cs"/>
                <a:sym typeface="Arial"/>
              </a:rPr>
              <a:t>Thursday, January 8, 2026</a:t>
            </a:r>
          </a:p>
        </p:txBody>
      </p:sp>
      <p:sp>
        <p:nvSpPr>
          <p:cNvPr id="17" name="TextBox 16">
            <a:extLst>
              <a:ext uri="{FF2B5EF4-FFF2-40B4-BE49-F238E27FC236}">
                <a16:creationId xmlns:a16="http://schemas.microsoft.com/office/drawing/2014/main" id="{BFAB70DF-2341-4A42-A4F2-216C4A601F05}"/>
              </a:ext>
            </a:extLst>
          </p:cNvPr>
          <p:cNvSpPr txBox="1"/>
          <p:nvPr/>
        </p:nvSpPr>
        <p:spPr>
          <a:xfrm>
            <a:off x="4659297" y="356787"/>
            <a:ext cx="6901355" cy="5053786"/>
          </a:xfrm>
          <a:prstGeom prst="rect">
            <a:avLst/>
          </a:prstGeom>
          <a:noFill/>
        </p:spPr>
        <p:txBody>
          <a:bodyPr wrap="square">
            <a:spAutoFit/>
          </a:bodyPr>
          <a:lstStyle/>
          <a:p>
            <a:pPr marL="0" marR="0" lvl="0" indent="0" algn="l" defTabSz="912389" rtl="0" eaLnBrk="1" fontAlgn="auto" latinLnBrk="0" hangingPunct="1">
              <a:lnSpc>
                <a:spcPct val="100000"/>
              </a:lnSpc>
              <a:spcBef>
                <a:spcPts val="0"/>
              </a:spcBef>
              <a:spcAft>
                <a:spcPts val="0"/>
              </a:spcAft>
              <a:buClrTx/>
              <a:buSzTx/>
              <a:buFontTx/>
              <a:buNone/>
              <a:tabLst>
                <a:tab pos="456197" algn="l"/>
              </a:tabLst>
              <a:defRPr/>
            </a:pPr>
            <a:r>
              <a:rPr kumimoji="0" lang="en-US" sz="1399" b="0" i="0" u="none" strike="noStrike" kern="1200" cap="none" spc="0" normalizeH="0" baseline="0" noProof="0" dirty="0">
                <a:ln>
                  <a:noFill/>
                </a:ln>
                <a:solidFill>
                  <a:srgbClr val="2B5681"/>
                </a:solidFill>
                <a:effectLst/>
                <a:uLnTx/>
                <a:uFillTx/>
                <a:latin typeface="AvenirNext LT Pro Medium" panose="020B0604020202020204" pitchFamily="34" charset="0"/>
                <a:ea typeface="Calibri" panose="020F0502020204030204" pitchFamily="34" charset="0"/>
                <a:cs typeface="Calibri" panose="020F0502020204030204" pitchFamily="34" charset="0"/>
                <a:sym typeface="Arial"/>
              </a:rPr>
              <a:t>Thursday Medical Q&amp;A 2026</a:t>
            </a:r>
            <a:endParaRPr kumimoji="0" lang="en-US" sz="1200" b="0" i="0" u="none" strike="noStrike" kern="1200" cap="none" spc="0" normalizeH="0" baseline="0" noProof="0" dirty="0">
              <a:ln>
                <a:noFill/>
              </a:ln>
              <a:solidFill>
                <a:srgbClr val="000000"/>
              </a:solidFill>
              <a:effectLst/>
              <a:uLnTx/>
              <a:uFillTx/>
              <a:latin typeface="AvenirNext LT Pro Medium" panose="020B0604020202020204" pitchFamily="34" charset="0"/>
              <a:ea typeface="Calibri" panose="020F0502020204030204" pitchFamily="34"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10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Thursdays 12:15 – 12:45</a:t>
            </a:r>
            <a:endParaRPr kumimoji="0" lang="en-US" sz="11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srgbClr val="0070C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TARGET AUDIENCE</a:t>
            </a: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WPMG/KPWA Primary Care physicians, advanced practice nurses, physician assistants, and members of the health care team </a:t>
            </a: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srgbClr val="0070C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ABOUT THE COURSE</a:t>
            </a: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9504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Calibri" panose="020F0502020204030204" pitchFamily="34" charset="0"/>
                <a:cs typeface="Calibri" panose="020F0502020204030204" pitchFamily="34" charset="0"/>
                <a:sym typeface="Arial"/>
              </a:rPr>
              <a:t>There is considerable value in having weekly CME presentations where clinical staff can come together to learn about relevant clinical content. This series is designed to promote group discussion and engagement. </a:t>
            </a:r>
          </a:p>
          <a:p>
            <a:pPr marL="0" marR="9504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 </a:t>
            </a: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srgbClr val="0070C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OBJECTIVES</a:t>
            </a: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At the end of this educational activity participants will be able to:</a:t>
            </a:r>
          </a:p>
          <a:p>
            <a:pPr marL="171076" marR="0" lvl="0" indent="-171076" algn="l" defTabSz="912389" rtl="0" eaLnBrk="1" fontAlgn="auto" latinLnBrk="0" hangingPunct="1">
              <a:lnSpc>
                <a:spcPct val="100000"/>
              </a:lnSpc>
              <a:spcBef>
                <a:spcPts val="0"/>
              </a:spcBef>
              <a:spcAft>
                <a:spcPts val="0"/>
              </a:spcAft>
              <a:buClrTx/>
              <a:buSzTx/>
              <a:buFont typeface="Arial" panose="020B0604020202020204" pitchFamily="34" charset="0"/>
              <a:buChar char="•"/>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Identify and address relevant clinical practice gaps that result in variation in practice.</a:t>
            </a:r>
          </a:p>
          <a:p>
            <a:pPr marL="171076" marR="0" lvl="0" indent="-171076" algn="l" defTabSz="912389" rtl="0" eaLnBrk="1" fontAlgn="auto" latinLnBrk="0" hangingPunct="1">
              <a:lnSpc>
                <a:spcPct val="100000"/>
              </a:lnSpc>
              <a:spcBef>
                <a:spcPts val="0"/>
              </a:spcBef>
              <a:spcAft>
                <a:spcPts val="0"/>
              </a:spcAft>
              <a:buClrTx/>
              <a:buSzTx/>
              <a:buFont typeface="Arial" panose="020B0604020202020204" pitchFamily="34" charset="0"/>
              <a:buChar char="•"/>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Utilize the most current clinical content in the evaluation and management of their patients. </a:t>
            </a:r>
          </a:p>
          <a:p>
            <a:pPr marL="0" marR="0" lvl="0" indent="0" algn="l" defTabSz="912389" rtl="0" eaLnBrk="1" fontAlgn="auto" latinLnBrk="0" hangingPunct="1">
              <a:lnSpc>
                <a:spcPct val="100000"/>
              </a:lnSpc>
              <a:spcBef>
                <a:spcPts val="0"/>
              </a:spcBef>
              <a:spcAft>
                <a:spcPts val="0"/>
              </a:spcAft>
              <a:buClrTx/>
              <a:buSzTx/>
              <a:buFontTx/>
              <a:buNone/>
              <a:tabLst>
                <a:tab pos="1015036" algn="l"/>
                <a:tab pos="456197"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 </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srgbClr val="0070C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ACCREDITATION</a:t>
            </a: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600"/>
              </a:spcAft>
              <a:buClrTx/>
              <a:buSzTx/>
              <a:buFontTx/>
              <a:buNone/>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Kaiser Foundation Health Plan of Washington is accredited by the Washington State Medical Association to provide accredited medical education for physicians. </a:t>
            </a:r>
          </a:p>
          <a:p>
            <a:pPr marL="0" marR="0" lvl="0" indent="0" algn="l" defTabSz="912389" rtl="0" eaLnBrk="1" fontAlgn="auto" latinLnBrk="0" hangingPunct="1">
              <a:lnSpc>
                <a:spcPct val="100000"/>
              </a:lnSpc>
              <a:spcBef>
                <a:spcPts val="0"/>
              </a:spcBef>
              <a:spcAft>
                <a:spcPts val="600"/>
              </a:spcAft>
              <a:buClrTx/>
              <a:buSzTx/>
              <a:buFontTx/>
              <a:buNone/>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Kaiser Foundation Health Plan of Washington designates this live activity for a maximum </a:t>
            </a:r>
            <a:r>
              <a:rPr kumimoji="0" lang="en-US" sz="900" b="0" i="1"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of 0.50 AMA PRA Category 1 Credit(s)™.</a:t>
            </a: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This activity meets the criteria for up to 0.50 hours of Category I CME credit to satisfy the relicensure requirements of the Washington State Medical Quality Assurance Commission.</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 </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srgbClr val="0070C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DISCLOSURE</a:t>
            </a: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Individuals listed have disclosed that their participation/presentation includes no promotion of any commercial products or services, they have not had any financial relationships with an ineligible company in the last 24 months, and they do not anticipate discussing any off-label uses of a product.</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endPar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342144" marR="0" lvl="0" indent="-342144" algn="l" defTabSz="912389" rtl="0" eaLnBrk="1" fontAlgn="auto" latinLnBrk="0" hangingPunct="1">
              <a:lnSpc>
                <a:spcPct val="100000"/>
              </a:lnSpc>
              <a:spcBef>
                <a:spcPts val="0"/>
              </a:spcBef>
              <a:spcAft>
                <a:spcPts val="0"/>
              </a:spcAft>
              <a:buClrTx/>
              <a:buSzTx/>
              <a:buFont typeface="Symbol" panose="05050102010706020507" pitchFamily="18" charset="2"/>
              <a:buChar char=""/>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Megan Kavanagh, Patient Engagement, Clinical Knowledge Development &amp; Support, KPWA – Planning Committee</a:t>
            </a:r>
          </a:p>
          <a:p>
            <a:pPr marL="342144" marR="0" lvl="0" indent="-342144" algn="l" defTabSz="912389" rtl="0" eaLnBrk="1" fontAlgn="auto" latinLnBrk="0" hangingPunct="1">
              <a:lnSpc>
                <a:spcPct val="100000"/>
              </a:lnSpc>
              <a:spcBef>
                <a:spcPts val="0"/>
              </a:spcBef>
              <a:spcAft>
                <a:spcPts val="0"/>
              </a:spcAft>
              <a:buClrTx/>
              <a:buSzTx/>
              <a:buFont typeface="Symbol" panose="05050102010706020507" pitchFamily="18" charset="2"/>
              <a:buChar char=""/>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Katie Paul, MD, KPWA Family Medicine Residency, Clinical Lead, Knowledge and Education, WPMG – Course Chair</a:t>
            </a:r>
          </a:p>
          <a:p>
            <a:pPr marL="342144" marR="0" lvl="0" indent="-342144" algn="l" defTabSz="912389" rtl="0" eaLnBrk="1" fontAlgn="auto" latinLnBrk="0" hangingPunct="1">
              <a:lnSpc>
                <a:spcPct val="100000"/>
              </a:lnSpc>
              <a:spcBef>
                <a:spcPts val="0"/>
              </a:spcBef>
              <a:spcAft>
                <a:spcPts val="0"/>
              </a:spcAft>
              <a:buClrTx/>
              <a:buSzTx/>
              <a:buFont typeface="Symbol" panose="05050102010706020507" pitchFamily="18" charset="2"/>
              <a:buChar char=""/>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Christopher Scott, KPWA CME Program Coordinator, KP Medical Foundation – Planning Committee</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 </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900" b="0" i="0" u="none" strike="noStrike" kern="1200" cap="none" spc="0" normalizeH="0" baseline="0" noProof="0" dirty="0">
                <a:ln>
                  <a:noFill/>
                </a:ln>
                <a:solidFill>
                  <a:srgbClr val="0070C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rPr>
              <a:t>FOR MORE INFORMATION</a:t>
            </a: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r>
              <a:rPr kumimoji="0" lang="en-US" sz="800" b="0" i="0" u="none" strike="noStrike" kern="1200" cap="none" spc="0" normalizeH="0" baseline="0" noProof="0" dirty="0">
                <a:ln>
                  <a:noFill/>
                </a:ln>
                <a:solidFill>
                  <a:srgbClr val="00206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KPWA-CME@kp.org</a:t>
            </a:r>
            <a:endParaRPr kumimoji="0" lang="en-US" sz="800" b="0" i="0" u="none" strike="noStrike" kern="1200" cap="none" spc="0" normalizeH="0" baseline="0" noProof="0" dirty="0">
              <a:ln>
                <a:noFill/>
              </a:ln>
              <a:solidFill>
                <a:srgbClr val="002060"/>
              </a:solidFill>
              <a:effectLst/>
              <a:uLnTx/>
              <a:uFillTx/>
              <a:latin typeface="Avenir Next LT Pro" panose="020B0504020202020204" pitchFamily="34" charset="0"/>
              <a:ea typeface="Times New Roman" panose="02020603050405020304" pitchFamily="18" charset="0"/>
              <a:cs typeface="Calibri" panose="020F0502020204030204" pitchFamily="34" charset="0"/>
              <a:sym typeface="Arial"/>
            </a:endParaRPr>
          </a:p>
          <a:p>
            <a:pPr marL="0" marR="0" lvl="0" indent="0" algn="l" defTabSz="912389" rtl="0" eaLnBrk="1" fontAlgn="auto" latinLnBrk="0" hangingPunct="1">
              <a:lnSpc>
                <a:spcPct val="100000"/>
              </a:lnSpc>
              <a:spcBef>
                <a:spcPts val="0"/>
              </a:spcBef>
              <a:spcAft>
                <a:spcPts val="0"/>
              </a:spcAft>
              <a:buClrTx/>
              <a:buSzTx/>
              <a:buFontTx/>
              <a:buNone/>
              <a:tabLst>
                <a:tab pos="1015036" algn="l"/>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Tree>
    <p:extLst>
      <p:ext uri="{BB962C8B-B14F-4D97-AF65-F5344CB8AC3E}">
        <p14:creationId xmlns:p14="http://schemas.microsoft.com/office/powerpoint/2010/main" val="150872971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CC59D2-837C-865A-D0AB-939F74BC0A55}"/>
              </a:ext>
            </a:extLst>
          </p:cNvPr>
          <p:cNvSpPr>
            <a:spLocks noGrp="1"/>
          </p:cNvSpPr>
          <p:nvPr>
            <p:ph type="title"/>
          </p:nvPr>
        </p:nvSpPr>
        <p:spPr/>
        <p:txBody>
          <a:bodyPr/>
          <a:lstStyle/>
          <a:p>
            <a:r>
              <a:rPr lang="en-US" dirty="0"/>
              <a:t>Impact of Trauma</a:t>
            </a:r>
          </a:p>
        </p:txBody>
      </p:sp>
      <p:sp>
        <p:nvSpPr>
          <p:cNvPr id="9" name="Content Placeholder 8">
            <a:extLst>
              <a:ext uri="{FF2B5EF4-FFF2-40B4-BE49-F238E27FC236}">
                <a16:creationId xmlns:a16="http://schemas.microsoft.com/office/drawing/2014/main" id="{D912C383-95D1-A196-82AB-2717016CFED3}"/>
              </a:ext>
            </a:extLst>
          </p:cNvPr>
          <p:cNvSpPr>
            <a:spLocks noGrp="1"/>
          </p:cNvSpPr>
          <p:nvPr>
            <p:ph sz="quarter" idx="19"/>
          </p:nvPr>
        </p:nvSpPr>
        <p:spPr/>
        <p:txBody>
          <a:bodyPr/>
          <a:lstStyle/>
          <a:p>
            <a:pPr marL="0" indent="0">
              <a:buNone/>
            </a:pPr>
            <a:r>
              <a:rPr lang="en-US" b="0" i="0" dirty="0">
                <a:solidFill>
                  <a:schemeClr val="tx2"/>
                </a:solidFill>
                <a:effectLst/>
                <a:latin typeface="Open Sans" panose="020B0606030504020204" pitchFamily="34" charset="0"/>
              </a:rPr>
              <a:t>Raising awareness of ACEs can help:</a:t>
            </a:r>
          </a:p>
          <a:p>
            <a:pPr algn="l">
              <a:buFont typeface="Courier New" panose="02070309020205020404" pitchFamily="49" charset="0"/>
              <a:buChar char="o"/>
            </a:pPr>
            <a:r>
              <a:rPr lang="en-US" b="0" i="0" dirty="0">
                <a:solidFill>
                  <a:schemeClr val="tx2"/>
                </a:solidFill>
                <a:effectLst/>
                <a:latin typeface="Open Sans" panose="020B0606030504020204" pitchFamily="34" charset="0"/>
              </a:rPr>
              <a:t>Change how people think about the causes of ACEs and who could help prevent them.</a:t>
            </a:r>
          </a:p>
          <a:p>
            <a:pPr algn="l">
              <a:buFont typeface="Courier New" panose="02070309020205020404" pitchFamily="49" charset="0"/>
              <a:buChar char="o"/>
            </a:pPr>
            <a:r>
              <a:rPr lang="en-US" b="0" i="0" dirty="0">
                <a:solidFill>
                  <a:schemeClr val="tx2"/>
                </a:solidFill>
                <a:effectLst/>
                <a:latin typeface="Open Sans" panose="020B0606030504020204" pitchFamily="34" charset="0"/>
              </a:rPr>
              <a:t>Shift the focus from individual responsibility to community solutions.</a:t>
            </a:r>
          </a:p>
          <a:p>
            <a:pPr algn="l">
              <a:buFont typeface="Courier New" panose="02070309020205020404" pitchFamily="49" charset="0"/>
              <a:buChar char="o"/>
            </a:pPr>
            <a:r>
              <a:rPr lang="en-US" b="0" i="0" dirty="0">
                <a:solidFill>
                  <a:schemeClr val="tx2"/>
                </a:solidFill>
                <a:effectLst/>
                <a:latin typeface="Open Sans" panose="020B0606030504020204" pitchFamily="34" charset="0"/>
              </a:rPr>
              <a:t>Reduce stigma around seeking help with parenting challenges or substance misuse, depression, or suicidal thoughts.</a:t>
            </a:r>
          </a:p>
          <a:p>
            <a:pPr algn="l">
              <a:buFont typeface="Courier New" panose="02070309020205020404" pitchFamily="49" charset="0"/>
              <a:buChar char="o"/>
            </a:pPr>
            <a:r>
              <a:rPr lang="en-US" b="0" i="0" dirty="0">
                <a:solidFill>
                  <a:schemeClr val="tx2"/>
                </a:solidFill>
                <a:effectLst/>
                <a:latin typeface="Open Sans" panose="020B0606030504020204" pitchFamily="34" charset="0"/>
              </a:rPr>
              <a:t>Promote safe, stable, nurturing relationships and environments where children live, learn, and play.</a:t>
            </a:r>
          </a:p>
          <a:p>
            <a:endParaRPr lang="en-US" dirty="0"/>
          </a:p>
        </p:txBody>
      </p:sp>
      <p:sp>
        <p:nvSpPr>
          <p:cNvPr id="5" name="Slide Number Placeholder 4">
            <a:extLst>
              <a:ext uri="{FF2B5EF4-FFF2-40B4-BE49-F238E27FC236}">
                <a16:creationId xmlns:a16="http://schemas.microsoft.com/office/drawing/2014/main" id="{C922E957-A8F4-6C06-6F3C-E5B7C831BD9E}"/>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10</a:t>
            </a:fld>
            <a:endParaRPr lang="en-US" dirty="0">
              <a:solidFill>
                <a:srgbClr val="000000">
                  <a:tint val="75000"/>
                </a:srgbClr>
              </a:solidFill>
              <a:latin typeface="Arial" panose="020B0604020202020204"/>
            </a:endParaRPr>
          </a:p>
        </p:txBody>
      </p:sp>
      <p:sp>
        <p:nvSpPr>
          <p:cNvPr id="10" name="TextBox 9">
            <a:extLst>
              <a:ext uri="{FF2B5EF4-FFF2-40B4-BE49-F238E27FC236}">
                <a16:creationId xmlns:a16="http://schemas.microsoft.com/office/drawing/2014/main" id="{70A0F439-2842-C77B-8C2D-5069BC4C65C6}"/>
              </a:ext>
            </a:extLst>
          </p:cNvPr>
          <p:cNvSpPr txBox="1"/>
          <p:nvPr/>
        </p:nvSpPr>
        <p:spPr>
          <a:xfrm>
            <a:off x="6693227" y="6003650"/>
            <a:ext cx="4097014" cy="276999"/>
          </a:xfrm>
          <a:prstGeom prst="rect">
            <a:avLst/>
          </a:prstGeom>
          <a:noFill/>
        </p:spPr>
        <p:txBody>
          <a:bodyPr wrap="square" rtlCol="0">
            <a:spAutoFit/>
          </a:bodyPr>
          <a:lstStyle/>
          <a:p>
            <a:pPr defTabSz="914263"/>
            <a:r>
              <a:rPr lang="en-US" sz="1200" dirty="0">
                <a:solidFill>
                  <a:srgbClr val="000000"/>
                </a:solidFill>
                <a:latin typeface="Arial" panose="020B0604020202020204"/>
              </a:rPr>
              <a:t>Source: </a:t>
            </a:r>
            <a:r>
              <a:rPr lang="en-US" sz="1200" dirty="0">
                <a:solidFill>
                  <a:srgbClr val="000000"/>
                </a:solidFill>
                <a:latin typeface="Arial" panose="020B0604020202020204"/>
                <a:hlinkClick r:id="rId3"/>
              </a:rPr>
              <a:t>CDC Violence Prevention</a:t>
            </a:r>
            <a:endParaRPr lang="en-US" sz="1200" dirty="0">
              <a:solidFill>
                <a:srgbClr val="000000"/>
              </a:solidFill>
              <a:latin typeface="Arial" panose="020B0604020202020204"/>
            </a:endParaRPr>
          </a:p>
        </p:txBody>
      </p:sp>
    </p:spTree>
    <p:extLst>
      <p:ext uri="{BB962C8B-B14F-4D97-AF65-F5344CB8AC3E}">
        <p14:creationId xmlns:p14="http://schemas.microsoft.com/office/powerpoint/2010/main" val="239713305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playing basketball&#10;&#10;Description automatically generated">
            <a:extLst>
              <a:ext uri="{FF2B5EF4-FFF2-40B4-BE49-F238E27FC236}">
                <a16:creationId xmlns:a16="http://schemas.microsoft.com/office/drawing/2014/main" id="{C07833CB-14CE-E242-AD26-7A354C8688FC}"/>
              </a:ext>
            </a:extLst>
          </p:cNvPr>
          <p:cNvPicPr>
            <a:picLocks noGrp="1" noChangeAspect="1"/>
          </p:cNvPicPr>
          <p:nvPr>
            <p:ph type="pic" sz="quarter" idx="18"/>
          </p:nvPr>
        </p:nvPicPr>
        <p:blipFill rotWithShape="1">
          <a:blip r:embed="rId3"/>
          <a:srcRect l="11312" r="41366"/>
          <a:stretch/>
        </p:blipFill>
        <p:spPr>
          <a:xfrm>
            <a:off x="7324638" y="447"/>
            <a:ext cx="4867363" cy="6857107"/>
          </a:xfrm>
        </p:spPr>
      </p:pic>
      <p:sp>
        <p:nvSpPr>
          <p:cNvPr id="3" name="Text Placeholder 2">
            <a:extLst>
              <a:ext uri="{FF2B5EF4-FFF2-40B4-BE49-F238E27FC236}">
                <a16:creationId xmlns:a16="http://schemas.microsoft.com/office/drawing/2014/main" id="{6400F79A-061D-858C-9CC8-608D1E6351B5}"/>
              </a:ext>
            </a:extLst>
          </p:cNvPr>
          <p:cNvSpPr>
            <a:spLocks noGrp="1"/>
          </p:cNvSpPr>
          <p:nvPr>
            <p:ph type="body" sz="quarter" idx="17"/>
          </p:nvPr>
        </p:nvSpPr>
        <p:spPr>
          <a:xfrm>
            <a:off x="785016" y="1554724"/>
            <a:ext cx="6642697" cy="4014851"/>
          </a:xfrm>
        </p:spPr>
        <p:txBody>
          <a:bodyPr/>
          <a:lstStyle/>
          <a:p>
            <a:pPr marL="285693" indent="-285693">
              <a:buFont typeface="Courier New" panose="02070309020205020404" pitchFamily="49" charset="0"/>
              <a:buChar char="o"/>
            </a:pPr>
            <a:r>
              <a:rPr lang="en-US" dirty="0"/>
              <a:t>Positive Childhood Experiences (PCEs): a set of 7 preventative or protective experiences that reduce effects of toxic stress caused by ACEs. </a:t>
            </a:r>
          </a:p>
          <a:p>
            <a:pPr marL="285693" indent="-285693">
              <a:buFont typeface="Courier New" panose="02070309020205020404" pitchFamily="49" charset="0"/>
              <a:buChar char="o"/>
            </a:pPr>
            <a:r>
              <a:rPr lang="en-US" dirty="0"/>
              <a:t>A child who experiences 5-7 PCEs had 72% lower risk of adulthood depression</a:t>
            </a:r>
          </a:p>
          <a:p>
            <a:pPr marL="285693" indent="-285693">
              <a:buFont typeface="Courier New" panose="02070309020205020404" pitchFamily="49" charset="0"/>
              <a:buChar char="o"/>
            </a:pPr>
            <a:r>
              <a:rPr lang="en-US" dirty="0"/>
              <a:t>Similar to ACEs, the effect of PCEs are dose dependent.</a:t>
            </a:r>
          </a:p>
          <a:p>
            <a:pPr marL="285693" indent="-285693">
              <a:buFont typeface="Courier New" panose="02070309020205020404" pitchFamily="49" charset="0"/>
              <a:buChar char="o"/>
            </a:pPr>
            <a:r>
              <a:rPr lang="en-US" dirty="0"/>
              <a:t>Screening for ACEs allows healthcare professionals to intervene in various ways to support development of habits (individual and at a family level) that create PCEs.</a:t>
            </a:r>
          </a:p>
        </p:txBody>
      </p:sp>
      <p:sp>
        <p:nvSpPr>
          <p:cNvPr id="4" name="Title 3">
            <a:extLst>
              <a:ext uri="{FF2B5EF4-FFF2-40B4-BE49-F238E27FC236}">
                <a16:creationId xmlns:a16="http://schemas.microsoft.com/office/drawing/2014/main" id="{AFEB50B1-67F6-B2B0-EE52-D1F4F5514149}"/>
              </a:ext>
            </a:extLst>
          </p:cNvPr>
          <p:cNvSpPr>
            <a:spLocks noGrp="1"/>
          </p:cNvSpPr>
          <p:nvPr>
            <p:ph type="title"/>
          </p:nvPr>
        </p:nvSpPr>
        <p:spPr/>
        <p:txBody>
          <a:bodyPr/>
          <a:lstStyle/>
          <a:p>
            <a:r>
              <a:rPr lang="en-US" dirty="0"/>
              <a:t>A Note on Resilience</a:t>
            </a:r>
          </a:p>
        </p:txBody>
      </p:sp>
      <p:sp>
        <p:nvSpPr>
          <p:cNvPr id="5" name="Slide Number Placeholder 4">
            <a:extLst>
              <a:ext uri="{FF2B5EF4-FFF2-40B4-BE49-F238E27FC236}">
                <a16:creationId xmlns:a16="http://schemas.microsoft.com/office/drawing/2014/main" id="{A3C80C21-2311-3534-9700-BD3C74BA8A60}"/>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11</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276641423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9FDCF-123F-41A9-7EC1-1327BEB73B48}"/>
              </a:ext>
            </a:extLst>
          </p:cNvPr>
          <p:cNvSpPr>
            <a:spLocks noGrp="1"/>
          </p:cNvSpPr>
          <p:nvPr>
            <p:ph type="title"/>
          </p:nvPr>
        </p:nvSpPr>
        <p:spPr/>
        <p:txBody>
          <a:bodyPr/>
          <a:lstStyle/>
          <a:p>
            <a:r>
              <a:rPr lang="en-US" dirty="0"/>
              <a:t>TRAUMA INFORMED CARE</a:t>
            </a:r>
          </a:p>
        </p:txBody>
      </p:sp>
      <p:sp>
        <p:nvSpPr>
          <p:cNvPr id="5" name="Slide Number Placeholder 4">
            <a:extLst>
              <a:ext uri="{FF2B5EF4-FFF2-40B4-BE49-F238E27FC236}">
                <a16:creationId xmlns:a16="http://schemas.microsoft.com/office/drawing/2014/main" id="{38546FE9-0DEB-08B8-CA30-0A9EAF445D21}"/>
              </a:ext>
            </a:extLst>
          </p:cNvPr>
          <p:cNvSpPr>
            <a:spLocks noGrp="1"/>
          </p:cNvSpPr>
          <p:nvPr>
            <p:ph type="sldNum" sz="quarter" idx="11"/>
          </p:nvPr>
        </p:nvSpPr>
        <p:spPr/>
        <p:txBody>
          <a:bodyPr/>
          <a:lstStyle/>
          <a:p>
            <a:pPr defTabSz="914263"/>
            <a:fld id="{8C8B385D-DF67-E241-B0BF-76B80A8E743B}" type="slidenum">
              <a:rPr lang="en-US">
                <a:solidFill>
                  <a:srgbClr val="000000">
                    <a:tint val="75000"/>
                  </a:srgbClr>
                </a:solidFill>
                <a:latin typeface="Arial" panose="020B0604020202020204"/>
              </a:rPr>
              <a:pPr defTabSz="914263"/>
              <a:t>12</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255205926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91BD01-5EEA-50D7-8237-AF1D893F36C5}"/>
              </a:ext>
            </a:extLst>
          </p:cNvPr>
          <p:cNvSpPr>
            <a:spLocks noGrp="1"/>
          </p:cNvSpPr>
          <p:nvPr>
            <p:ph type="title"/>
          </p:nvPr>
        </p:nvSpPr>
        <p:spPr/>
        <p:txBody>
          <a:bodyPr/>
          <a:lstStyle/>
          <a:p>
            <a:r>
              <a:rPr lang="en-US" dirty="0"/>
              <a:t>Defining Trauma Informed Care</a:t>
            </a:r>
          </a:p>
        </p:txBody>
      </p:sp>
      <p:sp>
        <p:nvSpPr>
          <p:cNvPr id="5" name="Content Placeholder 4">
            <a:extLst>
              <a:ext uri="{FF2B5EF4-FFF2-40B4-BE49-F238E27FC236}">
                <a16:creationId xmlns:a16="http://schemas.microsoft.com/office/drawing/2014/main" id="{08B97479-316A-759B-3E4F-996E0AE82660}"/>
              </a:ext>
            </a:extLst>
          </p:cNvPr>
          <p:cNvSpPr>
            <a:spLocks noGrp="1"/>
          </p:cNvSpPr>
          <p:nvPr>
            <p:ph sz="quarter" idx="19"/>
          </p:nvPr>
        </p:nvSpPr>
        <p:spPr/>
        <p:txBody>
          <a:bodyPr/>
          <a:lstStyle/>
          <a:p>
            <a:pPr>
              <a:buFont typeface="Courier New" panose="02070309020205020404" pitchFamily="49" charset="0"/>
              <a:buChar char="o"/>
            </a:pPr>
            <a:r>
              <a:rPr lang="en-US" dirty="0">
                <a:solidFill>
                  <a:schemeClr val="tx2"/>
                </a:solidFill>
              </a:rPr>
              <a:t>Trauma informed care is a </a:t>
            </a:r>
            <a:r>
              <a:rPr lang="en-US" b="1" dirty="0">
                <a:solidFill>
                  <a:schemeClr val="tx2"/>
                </a:solidFill>
              </a:rPr>
              <a:t>framework</a:t>
            </a:r>
            <a:r>
              <a:rPr lang="en-US" dirty="0">
                <a:solidFill>
                  <a:schemeClr val="tx2"/>
                </a:solidFill>
              </a:rPr>
              <a:t> that involves: </a:t>
            </a:r>
          </a:p>
          <a:p>
            <a:pPr lvl="1">
              <a:buFont typeface="Courier New" panose="02070309020205020404" pitchFamily="49" charset="0"/>
              <a:buChar char="o"/>
            </a:pPr>
            <a:r>
              <a:rPr lang="en-US" b="1" dirty="0">
                <a:solidFill>
                  <a:schemeClr val="tx2"/>
                </a:solidFill>
              </a:rPr>
              <a:t>Understanding the prevalence </a:t>
            </a:r>
            <a:r>
              <a:rPr lang="en-US" dirty="0">
                <a:solidFill>
                  <a:schemeClr val="tx2"/>
                </a:solidFill>
              </a:rPr>
              <a:t>of trauma and adversity </a:t>
            </a:r>
          </a:p>
          <a:p>
            <a:pPr lvl="1">
              <a:buFont typeface="Courier New" panose="02070309020205020404" pitchFamily="49" charset="0"/>
              <a:buChar char="o"/>
            </a:pPr>
            <a:r>
              <a:rPr lang="en-US" b="1" dirty="0">
                <a:solidFill>
                  <a:schemeClr val="tx2"/>
                </a:solidFill>
              </a:rPr>
              <a:t>Recognizing the effects </a:t>
            </a:r>
            <a:r>
              <a:rPr lang="en-US" dirty="0">
                <a:solidFill>
                  <a:schemeClr val="tx2"/>
                </a:solidFill>
              </a:rPr>
              <a:t>of trauma and adversity on health and behavior</a:t>
            </a:r>
          </a:p>
          <a:p>
            <a:pPr lvl="1">
              <a:buFont typeface="Courier New" panose="02070309020205020404" pitchFamily="49" charset="0"/>
              <a:buChar char="o"/>
            </a:pPr>
            <a:r>
              <a:rPr lang="en-US" b="1" dirty="0">
                <a:solidFill>
                  <a:schemeClr val="tx2"/>
                </a:solidFill>
              </a:rPr>
              <a:t>Training leadership and clinical team members </a:t>
            </a:r>
            <a:r>
              <a:rPr lang="en-US" dirty="0">
                <a:solidFill>
                  <a:schemeClr val="tx2"/>
                </a:solidFill>
              </a:rPr>
              <a:t>on responding to patients by incorporating best practices for trauma-informed care</a:t>
            </a:r>
          </a:p>
          <a:p>
            <a:pPr lvl="1">
              <a:buFont typeface="Courier New" panose="02070309020205020404" pitchFamily="49" charset="0"/>
              <a:buChar char="o"/>
            </a:pPr>
            <a:r>
              <a:rPr lang="en-US" b="1" dirty="0">
                <a:solidFill>
                  <a:schemeClr val="tx2"/>
                </a:solidFill>
              </a:rPr>
              <a:t>Integrating knowledge </a:t>
            </a:r>
            <a:r>
              <a:rPr lang="en-US" dirty="0">
                <a:solidFill>
                  <a:schemeClr val="tx2"/>
                </a:solidFill>
              </a:rPr>
              <a:t>about trauma and adversity into policies, procedures, practices, and treatment planning </a:t>
            </a:r>
          </a:p>
          <a:p>
            <a:pPr lvl="1">
              <a:buFont typeface="Courier New" panose="02070309020205020404" pitchFamily="49" charset="0"/>
              <a:buChar char="o"/>
            </a:pPr>
            <a:r>
              <a:rPr lang="en-US" b="1" dirty="0">
                <a:solidFill>
                  <a:schemeClr val="tx2"/>
                </a:solidFill>
              </a:rPr>
              <a:t>Avoiding re-traumatization </a:t>
            </a:r>
            <a:r>
              <a:rPr lang="en-US" dirty="0">
                <a:solidFill>
                  <a:schemeClr val="tx2"/>
                </a:solidFill>
              </a:rPr>
              <a:t>by approaching patients who have experienced ACEs or other adversities with non-judgmental support</a:t>
            </a:r>
          </a:p>
        </p:txBody>
      </p:sp>
      <p:sp>
        <p:nvSpPr>
          <p:cNvPr id="3" name="Slide Number Placeholder 2">
            <a:extLst>
              <a:ext uri="{FF2B5EF4-FFF2-40B4-BE49-F238E27FC236}">
                <a16:creationId xmlns:a16="http://schemas.microsoft.com/office/drawing/2014/main" id="{942DF7F3-D039-8600-98C2-9D4A5E39E19F}"/>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13</a:t>
            </a:fld>
            <a:endParaRPr lang="en-US" sz="700" dirty="0">
              <a:solidFill>
                <a:srgbClr val="000000">
                  <a:tint val="75000"/>
                </a:srgbClr>
              </a:solidFill>
              <a:latin typeface="Arial" panose="020B0604020202020204"/>
            </a:endParaRPr>
          </a:p>
        </p:txBody>
      </p:sp>
      <p:sp>
        <p:nvSpPr>
          <p:cNvPr id="6" name="TextBox 5">
            <a:extLst>
              <a:ext uri="{FF2B5EF4-FFF2-40B4-BE49-F238E27FC236}">
                <a16:creationId xmlns:a16="http://schemas.microsoft.com/office/drawing/2014/main" id="{3038BBCC-AD84-463F-28B5-3F1022CEB4D1}"/>
              </a:ext>
            </a:extLst>
          </p:cNvPr>
          <p:cNvSpPr txBox="1"/>
          <p:nvPr/>
        </p:nvSpPr>
        <p:spPr>
          <a:xfrm>
            <a:off x="7728262" y="6262409"/>
            <a:ext cx="4135789" cy="230832"/>
          </a:xfrm>
          <a:prstGeom prst="rect">
            <a:avLst/>
          </a:prstGeom>
          <a:noFill/>
        </p:spPr>
        <p:txBody>
          <a:bodyPr wrap="square" rtlCol="0">
            <a:spAutoFit/>
          </a:bodyPr>
          <a:lstStyle/>
          <a:p>
            <a:pPr defTabSz="914263"/>
            <a:r>
              <a:rPr lang="en-US" sz="900" dirty="0">
                <a:solidFill>
                  <a:srgbClr val="003B71"/>
                </a:solidFill>
                <a:latin typeface="Arial" panose="020B0604020202020204"/>
              </a:rPr>
              <a:t>Source: ACEs Aware Trauma-Informed Network of Care Roadmap</a:t>
            </a:r>
          </a:p>
        </p:txBody>
      </p:sp>
    </p:spTree>
    <p:extLst>
      <p:ext uri="{BB962C8B-B14F-4D97-AF65-F5344CB8AC3E}">
        <p14:creationId xmlns:p14="http://schemas.microsoft.com/office/powerpoint/2010/main" val="280475165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ush leaves background">
            <a:extLst>
              <a:ext uri="{FF2B5EF4-FFF2-40B4-BE49-F238E27FC236}">
                <a16:creationId xmlns:a16="http://schemas.microsoft.com/office/drawing/2014/main" id="{08F15806-EC38-C388-0227-D6AA3AE0F572}"/>
              </a:ext>
            </a:extLst>
          </p:cNvPr>
          <p:cNvPicPr>
            <a:picLocks noChangeAspect="1"/>
          </p:cNvPicPr>
          <p:nvPr/>
        </p:nvPicPr>
        <p:blipFill>
          <a:blip r:embed="rId3"/>
          <a:stretch>
            <a:fillRect/>
          </a:stretch>
        </p:blipFill>
        <p:spPr>
          <a:xfrm>
            <a:off x="7098615" y="447"/>
            <a:ext cx="5093385" cy="6857107"/>
          </a:xfrm>
          <a:prstGeom prst="rect">
            <a:avLst/>
          </a:prstGeom>
        </p:spPr>
      </p:pic>
      <p:sp>
        <p:nvSpPr>
          <p:cNvPr id="3" name="Text Placeholder 2">
            <a:extLst>
              <a:ext uri="{FF2B5EF4-FFF2-40B4-BE49-F238E27FC236}">
                <a16:creationId xmlns:a16="http://schemas.microsoft.com/office/drawing/2014/main" id="{91C59EEE-CCE8-B7DC-085E-ECB1889A1B79}"/>
              </a:ext>
            </a:extLst>
          </p:cNvPr>
          <p:cNvSpPr>
            <a:spLocks noGrp="1"/>
          </p:cNvSpPr>
          <p:nvPr>
            <p:ph type="body" sz="quarter" idx="17"/>
          </p:nvPr>
        </p:nvSpPr>
        <p:spPr>
          <a:xfrm>
            <a:off x="888091" y="1377456"/>
            <a:ext cx="6642697" cy="4014851"/>
          </a:xfrm>
        </p:spPr>
        <p:txBody>
          <a:bodyPr/>
          <a:lstStyle/>
          <a:p>
            <a:endParaRPr lang="en-US" sz="2200" dirty="0"/>
          </a:p>
          <a:p>
            <a:endParaRPr lang="en-US" sz="2200" dirty="0"/>
          </a:p>
          <a:p>
            <a:endParaRPr lang="en-US" sz="2200" dirty="0"/>
          </a:p>
          <a:p>
            <a:r>
              <a:rPr lang="en-US" sz="2200" dirty="0">
                <a:solidFill>
                  <a:schemeClr val="tx2"/>
                </a:solidFill>
              </a:rPr>
              <a:t>Simply put: Trauma informed care is a shift in thinking from “What is wrong with you?” to “What happened to you?”</a:t>
            </a:r>
          </a:p>
        </p:txBody>
      </p:sp>
      <p:sp>
        <p:nvSpPr>
          <p:cNvPr id="4" name="Title 3">
            <a:extLst>
              <a:ext uri="{FF2B5EF4-FFF2-40B4-BE49-F238E27FC236}">
                <a16:creationId xmlns:a16="http://schemas.microsoft.com/office/drawing/2014/main" id="{A1FC3F1E-D918-7985-B125-81A2EB1E7FAF}"/>
              </a:ext>
            </a:extLst>
          </p:cNvPr>
          <p:cNvSpPr>
            <a:spLocks noGrp="1"/>
          </p:cNvSpPr>
          <p:nvPr>
            <p:ph type="title"/>
          </p:nvPr>
        </p:nvSpPr>
        <p:spPr/>
        <p:txBody>
          <a:bodyPr/>
          <a:lstStyle/>
          <a:p>
            <a:r>
              <a:rPr lang="en-US" dirty="0"/>
              <a:t>Defining Trauma Informed Care</a:t>
            </a:r>
          </a:p>
        </p:txBody>
      </p:sp>
      <p:sp>
        <p:nvSpPr>
          <p:cNvPr id="5" name="Slide Number Placeholder 4">
            <a:extLst>
              <a:ext uri="{FF2B5EF4-FFF2-40B4-BE49-F238E27FC236}">
                <a16:creationId xmlns:a16="http://schemas.microsoft.com/office/drawing/2014/main" id="{776EC8F6-1D92-6DFE-EC19-D97A1E12B675}"/>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14</a:t>
            </a:fld>
            <a:endParaRPr lang="en-US" dirty="0">
              <a:solidFill>
                <a:srgbClr val="000000">
                  <a:tint val="75000"/>
                </a:srgbClr>
              </a:solidFill>
              <a:latin typeface="Arial" panose="020B0604020202020204"/>
            </a:endParaRPr>
          </a:p>
        </p:txBody>
      </p:sp>
      <p:sp>
        <p:nvSpPr>
          <p:cNvPr id="6" name="Speech Bubble: Rectangle with Corners Rounded 5">
            <a:extLst>
              <a:ext uri="{FF2B5EF4-FFF2-40B4-BE49-F238E27FC236}">
                <a16:creationId xmlns:a16="http://schemas.microsoft.com/office/drawing/2014/main" id="{9ADDE219-8E62-1734-F0CF-40B6235E535A}"/>
              </a:ext>
            </a:extLst>
          </p:cNvPr>
          <p:cNvSpPr/>
          <p:nvPr/>
        </p:nvSpPr>
        <p:spPr>
          <a:xfrm>
            <a:off x="7530788" y="948686"/>
            <a:ext cx="4303113" cy="2950392"/>
          </a:xfrm>
          <a:prstGeom prst="wedgeRoundRectCallout">
            <a:avLst/>
          </a:prstGeom>
          <a:solidFill>
            <a:schemeClr val="bg2"/>
          </a:solidFill>
          <a:ln w="38100"/>
        </p:spPr>
        <p:style>
          <a:lnRef idx="2">
            <a:schemeClr val="accent6"/>
          </a:lnRef>
          <a:fillRef idx="1">
            <a:schemeClr val="lt1"/>
          </a:fillRef>
          <a:effectRef idx="0">
            <a:schemeClr val="accent6"/>
          </a:effectRef>
          <a:fontRef idx="minor">
            <a:schemeClr val="dk1"/>
          </a:fontRef>
        </p:style>
        <p:txBody>
          <a:bodyPr rtlCol="0" anchor="ctr"/>
          <a:lstStyle/>
          <a:p>
            <a:pPr defTabSz="914263" fontAlgn="base"/>
            <a:r>
              <a:rPr lang="en-US" dirty="0">
                <a:solidFill>
                  <a:srgbClr val="0078B3"/>
                </a:solidFill>
                <a:latin typeface="Arial" panose="020B0604020202020204"/>
              </a:rPr>
              <a:t>“Anything that’s human is mentionable, and anything that is mentionable can be more manageable. When we can talk about our feelings, they become less overwhelming, less upsetting, and less scary. The people we trust with that important talk can help us know that we are not alone.”</a:t>
            </a:r>
            <a:r>
              <a:rPr lang="en-US" b="1" dirty="0">
                <a:solidFill>
                  <a:srgbClr val="0078B3"/>
                </a:solidFill>
                <a:latin typeface="Arial" panose="020B0604020202020204"/>
              </a:rPr>
              <a:t> </a:t>
            </a:r>
            <a:endParaRPr lang="en-US" dirty="0">
              <a:solidFill>
                <a:srgbClr val="0078B3"/>
              </a:solidFill>
              <a:latin typeface="Arial" panose="020B0604020202020204"/>
            </a:endParaRPr>
          </a:p>
        </p:txBody>
      </p:sp>
      <p:sp>
        <p:nvSpPr>
          <p:cNvPr id="7" name="TextBox 6">
            <a:extLst>
              <a:ext uri="{FF2B5EF4-FFF2-40B4-BE49-F238E27FC236}">
                <a16:creationId xmlns:a16="http://schemas.microsoft.com/office/drawing/2014/main" id="{F20B2B39-C777-1BE9-8288-E67D3519483B}"/>
              </a:ext>
            </a:extLst>
          </p:cNvPr>
          <p:cNvSpPr txBox="1"/>
          <p:nvPr/>
        </p:nvSpPr>
        <p:spPr>
          <a:xfrm>
            <a:off x="8810886" y="4261022"/>
            <a:ext cx="3381114" cy="430887"/>
          </a:xfrm>
          <a:prstGeom prst="rect">
            <a:avLst/>
          </a:prstGeom>
          <a:noFill/>
        </p:spPr>
        <p:txBody>
          <a:bodyPr wrap="square" rtlCol="0">
            <a:spAutoFit/>
          </a:bodyPr>
          <a:lstStyle/>
          <a:p>
            <a:pPr defTabSz="914263"/>
            <a:r>
              <a:rPr lang="en-US" sz="2200" dirty="0">
                <a:solidFill>
                  <a:srgbClr val="FFFFFF"/>
                </a:solidFill>
                <a:latin typeface="Arial" panose="020B0604020202020204"/>
              </a:rPr>
              <a:t>- Fred Rogers</a:t>
            </a:r>
          </a:p>
        </p:txBody>
      </p:sp>
    </p:spTree>
    <p:extLst>
      <p:ext uri="{BB962C8B-B14F-4D97-AF65-F5344CB8AC3E}">
        <p14:creationId xmlns:p14="http://schemas.microsoft.com/office/powerpoint/2010/main" val="315653782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taking a blood pressure of a patient&#10;&#10;Description automatically generated">
            <a:extLst>
              <a:ext uri="{FF2B5EF4-FFF2-40B4-BE49-F238E27FC236}">
                <a16:creationId xmlns:a16="http://schemas.microsoft.com/office/drawing/2014/main" id="{9151DD64-D195-D50F-0B5C-6049E0896BDF}"/>
              </a:ext>
            </a:extLst>
          </p:cNvPr>
          <p:cNvPicPr>
            <a:picLocks noGrp="1" noChangeAspect="1"/>
          </p:cNvPicPr>
          <p:nvPr>
            <p:ph type="pic" sz="quarter" idx="18"/>
          </p:nvPr>
        </p:nvPicPr>
        <p:blipFill rotWithShape="1">
          <a:blip r:embed="rId3"/>
          <a:srcRect l="16676" r="42020"/>
          <a:stretch/>
        </p:blipFill>
        <p:spPr>
          <a:xfrm>
            <a:off x="7943610" y="447"/>
            <a:ext cx="4248390" cy="6857107"/>
          </a:xfrm>
        </p:spPr>
      </p:pic>
      <p:sp>
        <p:nvSpPr>
          <p:cNvPr id="7" name="Text Placeholder 6">
            <a:extLst>
              <a:ext uri="{FF2B5EF4-FFF2-40B4-BE49-F238E27FC236}">
                <a16:creationId xmlns:a16="http://schemas.microsoft.com/office/drawing/2014/main" id="{908CC6CE-1C25-9BF6-C6AB-667B3C6B0105}"/>
              </a:ext>
            </a:extLst>
          </p:cNvPr>
          <p:cNvSpPr>
            <a:spLocks noGrp="1"/>
          </p:cNvSpPr>
          <p:nvPr>
            <p:ph type="body" sz="quarter" idx="17"/>
          </p:nvPr>
        </p:nvSpPr>
        <p:spPr/>
        <p:txBody>
          <a:bodyPr/>
          <a:lstStyle/>
          <a:p>
            <a:pPr marL="285693" indent="-285693">
              <a:buFont typeface="Courier New" panose="02070309020205020404" pitchFamily="49" charset="0"/>
              <a:buChar char="o"/>
            </a:pPr>
            <a:r>
              <a:rPr lang="en-US" dirty="0">
                <a:solidFill>
                  <a:schemeClr val="tx2"/>
                </a:solidFill>
              </a:rPr>
              <a:t>J.G. is a 29-year-old NB person who arrived to clinic a few minutes late for a new patient consultation</a:t>
            </a:r>
          </a:p>
          <a:p>
            <a:pPr marL="285693" indent="-285693">
              <a:buFont typeface="Courier New" panose="02070309020205020404" pitchFamily="49" charset="0"/>
              <a:buChar char="o"/>
            </a:pPr>
            <a:r>
              <a:rPr lang="en-US" dirty="0">
                <a:solidFill>
                  <a:schemeClr val="tx2"/>
                </a:solidFill>
              </a:rPr>
              <a:t>They wished to discuss hysterectomy for longstanding dysmenorrhea and gender dysphoria</a:t>
            </a:r>
          </a:p>
          <a:p>
            <a:pPr marL="285693" indent="-285693">
              <a:buFont typeface="Courier New" panose="02070309020205020404" pitchFamily="49" charset="0"/>
              <a:buChar char="o"/>
            </a:pPr>
            <a:r>
              <a:rPr lang="en-US" dirty="0">
                <a:solidFill>
                  <a:schemeClr val="tx2"/>
                </a:solidFill>
              </a:rPr>
              <a:t>MA notifies clinician that patient is “acting strangely” and began shaking and crying when they were asked why they were here to see the doctor today</a:t>
            </a:r>
          </a:p>
          <a:p>
            <a:pPr marL="285693" indent="-285693">
              <a:buFont typeface="Courier New" panose="02070309020205020404" pitchFamily="49" charset="0"/>
              <a:buChar char="o"/>
            </a:pPr>
            <a:endParaRPr lang="en-US" dirty="0">
              <a:solidFill>
                <a:schemeClr val="tx2"/>
              </a:solidFill>
            </a:endParaRPr>
          </a:p>
          <a:p>
            <a:pPr marL="285693" indent="-285693">
              <a:buFont typeface="Courier New" panose="02070309020205020404" pitchFamily="49" charset="0"/>
              <a:buChar char="o"/>
            </a:pPr>
            <a:r>
              <a:rPr lang="en-US" dirty="0">
                <a:solidFill>
                  <a:schemeClr val="tx2"/>
                </a:solidFill>
              </a:rPr>
              <a:t>Let's discuss our TIC approach</a:t>
            </a:r>
          </a:p>
        </p:txBody>
      </p:sp>
      <p:sp>
        <p:nvSpPr>
          <p:cNvPr id="6" name="Title 5">
            <a:extLst>
              <a:ext uri="{FF2B5EF4-FFF2-40B4-BE49-F238E27FC236}">
                <a16:creationId xmlns:a16="http://schemas.microsoft.com/office/drawing/2014/main" id="{84875BD7-3155-A746-D920-CBDF96044005}"/>
              </a:ext>
            </a:extLst>
          </p:cNvPr>
          <p:cNvSpPr>
            <a:spLocks noGrp="1"/>
          </p:cNvSpPr>
          <p:nvPr>
            <p:ph type="title"/>
          </p:nvPr>
        </p:nvSpPr>
        <p:spPr/>
        <p:txBody>
          <a:bodyPr/>
          <a:lstStyle/>
          <a:p>
            <a:r>
              <a:rPr lang="en-US" dirty="0"/>
              <a:t>Patient Story 1</a:t>
            </a:r>
          </a:p>
        </p:txBody>
      </p:sp>
      <p:sp>
        <p:nvSpPr>
          <p:cNvPr id="5" name="Slide Number Placeholder 4">
            <a:extLst>
              <a:ext uri="{FF2B5EF4-FFF2-40B4-BE49-F238E27FC236}">
                <a16:creationId xmlns:a16="http://schemas.microsoft.com/office/drawing/2014/main" id="{E53662BC-FE91-41B3-6F17-CF0C51EEE206}"/>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15</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423859869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7CEB9D7-DC7B-CDD5-292D-557917684F59}"/>
              </a:ext>
            </a:extLst>
          </p:cNvPr>
          <p:cNvPicPr>
            <a:picLocks noGrp="1" noChangeAspect="1"/>
          </p:cNvPicPr>
          <p:nvPr>
            <p:ph type="pic" sz="quarter" idx="18"/>
          </p:nvPr>
        </p:nvPicPr>
        <p:blipFill rotWithShape="1">
          <a:blip r:embed="rId3"/>
          <a:srcRect l="40603" t="-196" r="18085" b="196"/>
          <a:stretch/>
        </p:blipFill>
        <p:spPr>
          <a:xfrm>
            <a:off x="7943610" y="447"/>
            <a:ext cx="4248390" cy="6857107"/>
          </a:xfrm>
        </p:spPr>
      </p:pic>
      <p:sp>
        <p:nvSpPr>
          <p:cNvPr id="3" name="Text Placeholder 2">
            <a:extLst>
              <a:ext uri="{FF2B5EF4-FFF2-40B4-BE49-F238E27FC236}">
                <a16:creationId xmlns:a16="http://schemas.microsoft.com/office/drawing/2014/main" id="{052A1BA4-7E6D-610E-86C2-B28F579CB9AD}"/>
              </a:ext>
            </a:extLst>
          </p:cNvPr>
          <p:cNvSpPr>
            <a:spLocks noGrp="1"/>
          </p:cNvSpPr>
          <p:nvPr>
            <p:ph type="body" sz="quarter" idx="17"/>
          </p:nvPr>
        </p:nvSpPr>
        <p:spPr/>
        <p:txBody>
          <a:bodyPr/>
          <a:lstStyle/>
          <a:p>
            <a:pPr marL="285693" indent="-285693">
              <a:buFont typeface="Courier New" panose="02070309020205020404" pitchFamily="49" charset="0"/>
              <a:buChar char="o"/>
            </a:pPr>
            <a:r>
              <a:rPr lang="en-US" dirty="0"/>
              <a:t>E.S. is a 38-year-old female who recently underwent a colposcopy for an HSIL lesion on pap smear</a:t>
            </a:r>
          </a:p>
          <a:p>
            <a:pPr marL="285693" indent="-285693">
              <a:buFont typeface="Courier New" panose="02070309020205020404" pitchFamily="49" charset="0"/>
              <a:buChar char="o"/>
            </a:pPr>
            <a:r>
              <a:rPr lang="en-US" dirty="0"/>
              <a:t>While the exam was difficult for her, she did well</a:t>
            </a:r>
          </a:p>
          <a:p>
            <a:pPr marL="285693" indent="-285693">
              <a:buFont typeface="Courier New" panose="02070309020205020404" pitchFamily="49" charset="0"/>
              <a:buChar char="o"/>
            </a:pPr>
            <a:r>
              <a:rPr lang="en-US" dirty="0"/>
              <a:t>On relaying results, which were discordant with pap smear result, patient began crying and strongly requested to speak with her physician about the results.</a:t>
            </a:r>
          </a:p>
          <a:p>
            <a:pPr marL="285693" indent="-285693">
              <a:buFont typeface="Courier New" panose="02070309020205020404" pitchFamily="49" charset="0"/>
              <a:buChar char="o"/>
            </a:pPr>
            <a:endParaRPr lang="en-US" dirty="0"/>
          </a:p>
          <a:p>
            <a:pPr marL="285693" indent="-285693">
              <a:buFont typeface="Courier New" panose="02070309020205020404" pitchFamily="49" charset="0"/>
              <a:buChar char="o"/>
            </a:pPr>
            <a:r>
              <a:rPr lang="en-US" dirty="0"/>
              <a:t>Let’s discuss our TIC approach</a:t>
            </a:r>
          </a:p>
        </p:txBody>
      </p:sp>
      <p:sp>
        <p:nvSpPr>
          <p:cNvPr id="4" name="Title 3">
            <a:extLst>
              <a:ext uri="{FF2B5EF4-FFF2-40B4-BE49-F238E27FC236}">
                <a16:creationId xmlns:a16="http://schemas.microsoft.com/office/drawing/2014/main" id="{45BEF5BF-CB3A-F0FC-2A50-9D508ED0B1A7}"/>
              </a:ext>
            </a:extLst>
          </p:cNvPr>
          <p:cNvSpPr>
            <a:spLocks noGrp="1"/>
          </p:cNvSpPr>
          <p:nvPr>
            <p:ph type="title"/>
          </p:nvPr>
        </p:nvSpPr>
        <p:spPr/>
        <p:txBody>
          <a:bodyPr/>
          <a:lstStyle/>
          <a:p>
            <a:r>
              <a:rPr lang="en-US" dirty="0"/>
              <a:t>Patient Story 2</a:t>
            </a:r>
          </a:p>
        </p:txBody>
      </p:sp>
      <p:sp>
        <p:nvSpPr>
          <p:cNvPr id="5" name="Slide Number Placeholder 4">
            <a:extLst>
              <a:ext uri="{FF2B5EF4-FFF2-40B4-BE49-F238E27FC236}">
                <a16:creationId xmlns:a16="http://schemas.microsoft.com/office/drawing/2014/main" id="{F5CA5022-8D4D-322C-2453-2CB6AA3FA31D}"/>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16</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294127329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237B83-3CA9-F1F1-B563-9DDF8A707389}"/>
              </a:ext>
            </a:extLst>
          </p:cNvPr>
          <p:cNvSpPr>
            <a:spLocks noGrp="1"/>
          </p:cNvSpPr>
          <p:nvPr>
            <p:ph type="title"/>
          </p:nvPr>
        </p:nvSpPr>
        <p:spPr/>
        <p:txBody>
          <a:bodyPr/>
          <a:lstStyle/>
          <a:p>
            <a:r>
              <a:rPr lang="en-US" dirty="0"/>
              <a:t>CONTINUING TO SUPPORT A TRAUMA INFORMED WORKFORCE AT KPWA</a:t>
            </a:r>
          </a:p>
        </p:txBody>
      </p:sp>
      <p:sp>
        <p:nvSpPr>
          <p:cNvPr id="5" name="Slide Number Placeholder 4">
            <a:extLst>
              <a:ext uri="{FF2B5EF4-FFF2-40B4-BE49-F238E27FC236}">
                <a16:creationId xmlns:a16="http://schemas.microsoft.com/office/drawing/2014/main" id="{C9AF01E6-2E6C-18EE-5E8C-D5B40EB6A734}"/>
              </a:ext>
            </a:extLst>
          </p:cNvPr>
          <p:cNvSpPr>
            <a:spLocks noGrp="1"/>
          </p:cNvSpPr>
          <p:nvPr>
            <p:ph type="sldNum" sz="quarter" idx="11"/>
          </p:nvPr>
        </p:nvSpPr>
        <p:spPr/>
        <p:txBody>
          <a:bodyPr/>
          <a:lstStyle/>
          <a:p>
            <a:pPr defTabSz="914263"/>
            <a:fld id="{8C8B385D-DF67-E241-B0BF-76B80A8E743B}" type="slidenum">
              <a:rPr lang="en-US">
                <a:solidFill>
                  <a:srgbClr val="000000">
                    <a:tint val="75000"/>
                  </a:srgbClr>
                </a:solidFill>
                <a:latin typeface="Arial" panose="020B0604020202020204"/>
              </a:rPr>
              <a:pPr defTabSz="914263"/>
              <a:t>17</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380676742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Principles of a Trauma-Informed Approach	</a:t>
            </a:r>
          </a:p>
        </p:txBody>
      </p:sp>
      <p:grpSp>
        <p:nvGrpSpPr>
          <p:cNvPr id="10" name="Group 9"/>
          <p:cNvGrpSpPr/>
          <p:nvPr/>
        </p:nvGrpSpPr>
        <p:grpSpPr>
          <a:xfrm>
            <a:off x="1765781" y="1272426"/>
            <a:ext cx="8660438" cy="2359439"/>
            <a:chOff x="220713" y="1323474"/>
            <a:chExt cx="8661566" cy="2359747"/>
          </a:xfrm>
        </p:grpSpPr>
        <p:pic>
          <p:nvPicPr>
            <p:cNvPr id="14" name="Picture 13"/>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99199" y="1402899"/>
              <a:ext cx="822960" cy="806825"/>
            </a:xfrm>
            <a:prstGeom prst="rect">
              <a:avLst/>
            </a:prstGeom>
          </p:spPr>
        </p:pic>
        <p:pic>
          <p:nvPicPr>
            <p:cNvPr id="18" name="Picture 17"/>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94296" y="1323474"/>
              <a:ext cx="914400" cy="914400"/>
            </a:xfrm>
            <a:prstGeom prst="rect">
              <a:avLst/>
            </a:prstGeom>
          </p:spPr>
        </p:pic>
        <p:pic>
          <p:nvPicPr>
            <p:cNvPr id="19" name="Picture 18"/>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1208" y="1323474"/>
              <a:ext cx="914400" cy="914400"/>
            </a:xfrm>
            <a:prstGeom prst="rect">
              <a:avLst/>
            </a:prstGeom>
          </p:spPr>
        </p:pic>
        <p:grpSp>
          <p:nvGrpSpPr>
            <p:cNvPr id="9" name="Group 8"/>
            <p:cNvGrpSpPr/>
            <p:nvPr/>
          </p:nvGrpSpPr>
          <p:grpSpPr>
            <a:xfrm>
              <a:off x="220713" y="2205700"/>
              <a:ext cx="8661566" cy="1477521"/>
              <a:chOff x="220713" y="2205700"/>
              <a:chExt cx="8661566" cy="1477521"/>
            </a:xfrm>
          </p:grpSpPr>
          <p:sp>
            <p:nvSpPr>
              <p:cNvPr id="20" name="TextBox 19"/>
              <p:cNvSpPr txBox="1"/>
              <p:nvPr/>
            </p:nvSpPr>
            <p:spPr>
              <a:xfrm>
                <a:off x="220713" y="2205700"/>
                <a:ext cx="2743200" cy="1255892"/>
              </a:xfrm>
              <a:prstGeom prst="rect">
                <a:avLst/>
              </a:prstGeom>
              <a:noFill/>
            </p:spPr>
            <p:txBody>
              <a:bodyPr wrap="square" rtlCol="0">
                <a:spAutoFit/>
              </a:bodyPr>
              <a:lstStyle/>
              <a:p>
                <a:pPr algn="ctr" defTabSz="914217">
                  <a:lnSpc>
                    <a:spcPct val="90000"/>
                  </a:lnSpc>
                  <a:buClr>
                    <a:srgbClr val="4A66AC"/>
                  </a:buClr>
                </a:pPr>
                <a:r>
                  <a:rPr lang="en-US" sz="2000" b="1" dirty="0">
                    <a:solidFill>
                      <a:prstClr val="black"/>
                    </a:solidFill>
                    <a:latin typeface="Arial" panose="020B0604020202020204"/>
                  </a:rPr>
                  <a:t>Safety</a:t>
                </a:r>
                <a:endParaRPr lang="en-US" sz="2000" dirty="0">
                  <a:solidFill>
                    <a:prstClr val="black"/>
                  </a:solidFill>
                  <a:latin typeface="Arial" panose="020B0604020202020204"/>
                </a:endParaRPr>
              </a:p>
              <a:p>
                <a:pPr algn="ctr" defTabSz="914217">
                  <a:lnSpc>
                    <a:spcPct val="90000"/>
                  </a:lnSpc>
                  <a:buClr>
                    <a:srgbClr val="4A66AC"/>
                  </a:buClr>
                </a:pPr>
                <a:r>
                  <a:rPr lang="en-US" sz="1600" spc="-50" dirty="0">
                    <a:solidFill>
                      <a:prstClr val="black"/>
                    </a:solidFill>
                    <a:latin typeface="Arial" panose="020B0604020202020204"/>
                  </a:rPr>
                  <a:t>Throughout the organization, patients and staff feel physically and psychologically safe</a:t>
                </a:r>
              </a:p>
            </p:txBody>
          </p:sp>
          <p:sp>
            <p:nvSpPr>
              <p:cNvPr id="22" name="TextBox 21"/>
              <p:cNvSpPr txBox="1"/>
              <p:nvPr/>
            </p:nvSpPr>
            <p:spPr>
              <a:xfrm>
                <a:off x="3179896" y="2205700"/>
                <a:ext cx="2743200" cy="1471364"/>
              </a:xfrm>
              <a:prstGeom prst="rect">
                <a:avLst/>
              </a:prstGeom>
              <a:noFill/>
            </p:spPr>
            <p:txBody>
              <a:bodyPr wrap="square" rtlCol="0">
                <a:spAutoFit/>
              </a:bodyPr>
              <a:lstStyle/>
              <a:p>
                <a:pPr algn="ctr" defTabSz="914217">
                  <a:lnSpc>
                    <a:spcPct val="80000"/>
                  </a:lnSpc>
                  <a:buClr>
                    <a:srgbClr val="4A66AC"/>
                  </a:buClr>
                </a:pPr>
                <a:r>
                  <a:rPr lang="en-US" sz="2000" b="1" dirty="0">
                    <a:solidFill>
                      <a:prstClr val="black"/>
                    </a:solidFill>
                    <a:latin typeface="Arial" panose="020B0604020202020204"/>
                  </a:rPr>
                  <a:t>Trustworthiness &amp; Transparency</a:t>
                </a:r>
                <a:endParaRPr lang="en-US" sz="2000" dirty="0">
                  <a:solidFill>
                    <a:prstClr val="black"/>
                  </a:solidFill>
                  <a:latin typeface="Arial" panose="020B0604020202020204"/>
                </a:endParaRPr>
              </a:p>
              <a:p>
                <a:pPr algn="ctr" defTabSz="914217">
                  <a:lnSpc>
                    <a:spcPct val="90000"/>
                  </a:lnSpc>
                  <a:buClr>
                    <a:srgbClr val="4A66AC"/>
                  </a:buClr>
                </a:pPr>
                <a:r>
                  <a:rPr lang="en-US" sz="1600" spc="-50" dirty="0">
                    <a:solidFill>
                      <a:prstClr val="black"/>
                    </a:solidFill>
                    <a:latin typeface="Arial" panose="020B0604020202020204"/>
                  </a:rPr>
                  <a:t>Decisions are made with transparency, and with the goal of building and maintaining trust</a:t>
                </a:r>
              </a:p>
            </p:txBody>
          </p:sp>
          <p:sp>
            <p:nvSpPr>
              <p:cNvPr id="23" name="TextBox 22"/>
              <p:cNvSpPr txBox="1"/>
              <p:nvPr/>
            </p:nvSpPr>
            <p:spPr>
              <a:xfrm>
                <a:off x="6139079" y="2205700"/>
                <a:ext cx="2743200" cy="1477521"/>
              </a:xfrm>
              <a:prstGeom prst="rect">
                <a:avLst/>
              </a:prstGeom>
              <a:noFill/>
            </p:spPr>
            <p:txBody>
              <a:bodyPr wrap="square" rtlCol="0">
                <a:spAutoFit/>
              </a:bodyPr>
              <a:lstStyle/>
              <a:p>
                <a:pPr algn="ctr" defTabSz="914217">
                  <a:lnSpc>
                    <a:spcPct val="90000"/>
                  </a:lnSpc>
                  <a:buClr>
                    <a:srgbClr val="4A66AC"/>
                  </a:buClr>
                </a:pPr>
                <a:r>
                  <a:rPr lang="en-US" sz="2000" b="1" dirty="0">
                    <a:solidFill>
                      <a:prstClr val="black"/>
                    </a:solidFill>
                    <a:latin typeface="Arial" panose="020B0604020202020204"/>
                  </a:rPr>
                  <a:t>Peer Support</a:t>
                </a:r>
                <a:endParaRPr lang="en-US" sz="2000" dirty="0">
                  <a:solidFill>
                    <a:prstClr val="black"/>
                  </a:solidFill>
                  <a:latin typeface="Arial" panose="020B0604020202020204"/>
                </a:endParaRPr>
              </a:p>
              <a:p>
                <a:pPr algn="ctr" defTabSz="914217">
                  <a:lnSpc>
                    <a:spcPct val="90000"/>
                  </a:lnSpc>
                  <a:buClr>
                    <a:srgbClr val="4A66AC"/>
                  </a:buClr>
                </a:pPr>
                <a:r>
                  <a:rPr lang="en-US" sz="1600" spc="-50" dirty="0">
                    <a:solidFill>
                      <a:prstClr val="black"/>
                    </a:solidFill>
                    <a:latin typeface="Arial" panose="020B0604020202020204"/>
                  </a:rPr>
                  <a:t>Individuals with shared experiences are integrated into the organization and viewed as integral to service delivery</a:t>
                </a:r>
              </a:p>
            </p:txBody>
          </p:sp>
        </p:grpSp>
      </p:grpSp>
      <p:grpSp>
        <p:nvGrpSpPr>
          <p:cNvPr id="11" name="Group 10"/>
          <p:cNvGrpSpPr/>
          <p:nvPr/>
        </p:nvGrpSpPr>
        <p:grpSpPr>
          <a:xfrm>
            <a:off x="1765781" y="3594564"/>
            <a:ext cx="8660438" cy="2464663"/>
            <a:chOff x="220713" y="3552420"/>
            <a:chExt cx="8661566" cy="2464984"/>
          </a:xfrm>
        </p:grpSpPr>
        <p:pic>
          <p:nvPicPr>
            <p:cNvPr id="15" name="Picture 1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53479" y="3552420"/>
              <a:ext cx="914400" cy="896471"/>
            </a:xfrm>
            <a:prstGeom prst="rect">
              <a:avLst/>
            </a:prstGeom>
          </p:spPr>
        </p:pic>
        <p:pic>
          <p:nvPicPr>
            <p:cNvPr id="16" name="Picture 15"/>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14802" y="3629694"/>
              <a:ext cx="914400" cy="914400"/>
            </a:xfrm>
            <a:prstGeom prst="rect">
              <a:avLst/>
            </a:prstGeom>
          </p:spPr>
        </p:pic>
        <p:pic>
          <p:nvPicPr>
            <p:cNvPr id="17" name="Picture 16"/>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1208" y="3629694"/>
              <a:ext cx="914400" cy="914400"/>
            </a:xfrm>
            <a:prstGeom prst="rect">
              <a:avLst/>
            </a:prstGeom>
          </p:spPr>
        </p:pic>
        <p:grpSp>
          <p:nvGrpSpPr>
            <p:cNvPr id="8" name="Group 7"/>
            <p:cNvGrpSpPr/>
            <p:nvPr/>
          </p:nvGrpSpPr>
          <p:grpSpPr>
            <a:xfrm>
              <a:off x="220713" y="4539884"/>
              <a:ext cx="8661566" cy="1477520"/>
              <a:chOff x="338636" y="4573179"/>
              <a:chExt cx="8661566" cy="1477520"/>
            </a:xfrm>
          </p:grpSpPr>
          <p:sp>
            <p:nvSpPr>
              <p:cNvPr id="24" name="TextBox 23"/>
              <p:cNvSpPr txBox="1"/>
              <p:nvPr/>
            </p:nvSpPr>
            <p:spPr>
              <a:xfrm>
                <a:off x="338636" y="4573179"/>
                <a:ext cx="2743200" cy="1255891"/>
              </a:xfrm>
              <a:prstGeom prst="rect">
                <a:avLst/>
              </a:prstGeom>
              <a:noFill/>
            </p:spPr>
            <p:txBody>
              <a:bodyPr wrap="square" rtlCol="0">
                <a:spAutoFit/>
              </a:bodyPr>
              <a:lstStyle/>
              <a:p>
                <a:pPr algn="ctr" defTabSz="914217">
                  <a:lnSpc>
                    <a:spcPct val="90000"/>
                  </a:lnSpc>
                  <a:buClr>
                    <a:srgbClr val="4A66AC"/>
                  </a:buClr>
                </a:pPr>
                <a:r>
                  <a:rPr lang="en-US" sz="2000" b="1" dirty="0">
                    <a:solidFill>
                      <a:prstClr val="black"/>
                    </a:solidFill>
                    <a:latin typeface="Arial" panose="020B0604020202020204"/>
                  </a:rPr>
                  <a:t>Collaboration</a:t>
                </a:r>
                <a:endParaRPr lang="en-US" sz="2000" dirty="0">
                  <a:solidFill>
                    <a:prstClr val="black"/>
                  </a:solidFill>
                  <a:latin typeface="Arial" panose="020B0604020202020204"/>
                </a:endParaRPr>
              </a:p>
              <a:p>
                <a:pPr algn="ctr" defTabSz="914217">
                  <a:lnSpc>
                    <a:spcPct val="90000"/>
                  </a:lnSpc>
                  <a:buClr>
                    <a:srgbClr val="4A66AC"/>
                  </a:buClr>
                </a:pPr>
                <a:r>
                  <a:rPr lang="en-US" sz="1600" spc="-50" dirty="0">
                    <a:solidFill>
                      <a:prstClr val="black"/>
                    </a:solidFill>
                    <a:latin typeface="Arial" panose="020B0604020202020204"/>
                  </a:rPr>
                  <a:t>Power differences — between staff and clients and among staff — are leveled to support shared decision-making</a:t>
                </a:r>
              </a:p>
            </p:txBody>
          </p:sp>
          <p:sp>
            <p:nvSpPr>
              <p:cNvPr id="21" name="TextBox 20"/>
              <p:cNvSpPr txBox="1"/>
              <p:nvPr/>
            </p:nvSpPr>
            <p:spPr>
              <a:xfrm>
                <a:off x="3297819" y="4573179"/>
                <a:ext cx="2743200" cy="1477520"/>
              </a:xfrm>
              <a:prstGeom prst="rect">
                <a:avLst/>
              </a:prstGeom>
              <a:noFill/>
            </p:spPr>
            <p:txBody>
              <a:bodyPr wrap="square" rtlCol="0">
                <a:spAutoFit/>
              </a:bodyPr>
              <a:lstStyle/>
              <a:p>
                <a:pPr algn="ctr" defTabSz="914217">
                  <a:lnSpc>
                    <a:spcPct val="90000"/>
                  </a:lnSpc>
                  <a:buClr>
                    <a:srgbClr val="4A66AC"/>
                  </a:buClr>
                </a:pPr>
                <a:r>
                  <a:rPr lang="en-US" sz="2000" b="1" dirty="0">
                    <a:solidFill>
                      <a:prstClr val="black"/>
                    </a:solidFill>
                    <a:latin typeface="Arial" panose="020B0604020202020204"/>
                  </a:rPr>
                  <a:t>Empowerment</a:t>
                </a:r>
                <a:endParaRPr lang="en-US" sz="2000" dirty="0">
                  <a:solidFill>
                    <a:prstClr val="black"/>
                  </a:solidFill>
                  <a:latin typeface="Arial" panose="020B0604020202020204"/>
                </a:endParaRPr>
              </a:p>
              <a:p>
                <a:pPr algn="ctr" defTabSz="914217">
                  <a:lnSpc>
                    <a:spcPct val="90000"/>
                  </a:lnSpc>
                  <a:buClr>
                    <a:srgbClr val="4A66AC"/>
                  </a:buClr>
                </a:pPr>
                <a:r>
                  <a:rPr lang="en-US" sz="1600" spc="-50" dirty="0">
                    <a:solidFill>
                      <a:prstClr val="black"/>
                    </a:solidFill>
                    <a:latin typeface="Arial" panose="020B0604020202020204"/>
                  </a:rPr>
                  <a:t>Patient and staff strengths are recognized, built on, and validated — this includes a belief in resilience and the ability to heal from trauma</a:t>
                </a:r>
              </a:p>
            </p:txBody>
          </p:sp>
          <p:sp>
            <p:nvSpPr>
              <p:cNvPr id="27" name="TextBox 26"/>
              <p:cNvSpPr txBox="1"/>
              <p:nvPr/>
            </p:nvSpPr>
            <p:spPr>
              <a:xfrm>
                <a:off x="6257002" y="4573179"/>
                <a:ext cx="2743200" cy="1471363"/>
              </a:xfrm>
              <a:prstGeom prst="rect">
                <a:avLst/>
              </a:prstGeom>
              <a:noFill/>
            </p:spPr>
            <p:txBody>
              <a:bodyPr wrap="square" rtlCol="0">
                <a:spAutoFit/>
              </a:bodyPr>
              <a:lstStyle/>
              <a:p>
                <a:pPr algn="ctr" defTabSz="914217">
                  <a:lnSpc>
                    <a:spcPct val="80000"/>
                  </a:lnSpc>
                  <a:buClr>
                    <a:srgbClr val="4A66AC"/>
                  </a:buClr>
                </a:pPr>
                <a:r>
                  <a:rPr lang="en-US" sz="2000" b="1" dirty="0">
                    <a:solidFill>
                      <a:prstClr val="black"/>
                    </a:solidFill>
                    <a:latin typeface="Arial" panose="020B0604020202020204"/>
                  </a:rPr>
                  <a:t>Humility &amp; Responsiveness</a:t>
                </a:r>
                <a:endParaRPr lang="en-US" sz="2000" dirty="0">
                  <a:solidFill>
                    <a:prstClr val="black"/>
                  </a:solidFill>
                  <a:latin typeface="Arial" panose="020B0604020202020204"/>
                </a:endParaRPr>
              </a:p>
              <a:p>
                <a:pPr algn="ctr" defTabSz="914217">
                  <a:lnSpc>
                    <a:spcPct val="90000"/>
                  </a:lnSpc>
                  <a:buClr>
                    <a:srgbClr val="4A66AC"/>
                  </a:buClr>
                </a:pPr>
                <a:r>
                  <a:rPr lang="en-US" sz="1600" spc="-50" dirty="0">
                    <a:solidFill>
                      <a:prstClr val="black"/>
                    </a:solidFill>
                    <a:latin typeface="Arial" panose="020B0604020202020204"/>
                  </a:rPr>
                  <a:t>Biases and stereotypes and historical trauma are recognized and addressed</a:t>
                </a:r>
              </a:p>
            </p:txBody>
          </p:sp>
        </p:grpSp>
      </p:grpSp>
      <p:cxnSp>
        <p:nvCxnSpPr>
          <p:cNvPr id="13" name="Straight Connector 12"/>
          <p:cNvCxnSpPr/>
          <p:nvPr/>
        </p:nvCxnSpPr>
        <p:spPr>
          <a:xfrm>
            <a:off x="2021245" y="3548807"/>
            <a:ext cx="822852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7F3B299-0EE8-7B49-E904-8680799072C8}"/>
              </a:ext>
            </a:extLst>
          </p:cNvPr>
          <p:cNvSpPr txBox="1"/>
          <p:nvPr/>
        </p:nvSpPr>
        <p:spPr>
          <a:xfrm>
            <a:off x="5464251" y="6196370"/>
            <a:ext cx="6913171" cy="646331"/>
          </a:xfrm>
          <a:prstGeom prst="rect">
            <a:avLst/>
          </a:prstGeom>
          <a:noFill/>
        </p:spPr>
        <p:txBody>
          <a:bodyPr wrap="square">
            <a:spAutoFit/>
          </a:bodyPr>
          <a:lstStyle/>
          <a:p>
            <a:pPr defTabSz="914217"/>
            <a:r>
              <a:rPr lang="en-US" sz="1200" dirty="0">
                <a:solidFill>
                  <a:prstClr val="black">
                    <a:tint val="75000"/>
                  </a:prstClr>
                </a:solidFill>
                <a:latin typeface="Arial" panose="020B0604020202020204"/>
              </a:rPr>
              <a:t>Source: Adapted from the Substance Abuse and Mental Health </a:t>
            </a:r>
            <a:br>
              <a:rPr lang="en-US" sz="1200" dirty="0">
                <a:solidFill>
                  <a:prstClr val="black">
                    <a:tint val="75000"/>
                  </a:prstClr>
                </a:solidFill>
                <a:latin typeface="Arial" panose="020B0604020202020204"/>
              </a:rPr>
            </a:br>
            <a:r>
              <a:rPr lang="en-US" sz="1200" dirty="0">
                <a:solidFill>
                  <a:prstClr val="black">
                    <a:tint val="75000"/>
                  </a:prstClr>
                </a:solidFill>
                <a:latin typeface="Arial" panose="020B0604020202020204"/>
              </a:rPr>
              <a:t>Services Administration’s </a:t>
            </a:r>
            <a:r>
              <a:rPr lang="en-US" sz="1200" dirty="0">
                <a:solidFill>
                  <a:prstClr val="black">
                    <a:tint val="75000"/>
                  </a:prstClr>
                </a:solidFill>
                <a:latin typeface="Arial" panose="020B0604020202020204"/>
                <a:hlinkClick r:id="rId9"/>
              </a:rPr>
              <a:t>“Guiding Principles of Trauma-Informed Care.”</a:t>
            </a:r>
            <a:r>
              <a:rPr lang="en-US" sz="1200" dirty="0">
                <a:solidFill>
                  <a:prstClr val="black">
                    <a:tint val="75000"/>
                  </a:prstClr>
                </a:solidFill>
                <a:latin typeface="Arial" panose="020B0604020202020204"/>
              </a:rPr>
              <a:t> obtained via Center for Health Care Strategies</a:t>
            </a:r>
          </a:p>
        </p:txBody>
      </p:sp>
    </p:spTree>
    <p:extLst>
      <p:ext uri="{BB962C8B-B14F-4D97-AF65-F5344CB8AC3E}">
        <p14:creationId xmlns:p14="http://schemas.microsoft.com/office/powerpoint/2010/main" val="3347148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E6F9-4214-0829-1C3C-395C0196D6DA}"/>
              </a:ext>
            </a:extLst>
          </p:cNvPr>
          <p:cNvSpPr>
            <a:spLocks noGrp="1"/>
          </p:cNvSpPr>
          <p:nvPr>
            <p:ph type="title"/>
          </p:nvPr>
        </p:nvSpPr>
        <p:spPr/>
        <p:txBody>
          <a:bodyPr/>
          <a:lstStyle/>
          <a:p>
            <a:r>
              <a:rPr lang="en-US" dirty="0"/>
              <a:t>Core Principals in Action at KPWA</a:t>
            </a:r>
          </a:p>
        </p:txBody>
      </p:sp>
      <p:sp>
        <p:nvSpPr>
          <p:cNvPr id="3" name="Content Placeholder 2">
            <a:extLst>
              <a:ext uri="{FF2B5EF4-FFF2-40B4-BE49-F238E27FC236}">
                <a16:creationId xmlns:a16="http://schemas.microsoft.com/office/drawing/2014/main" id="{81D875B2-48E7-7603-2912-2E7D97C00344}"/>
              </a:ext>
            </a:extLst>
          </p:cNvPr>
          <p:cNvSpPr>
            <a:spLocks noGrp="1"/>
          </p:cNvSpPr>
          <p:nvPr>
            <p:ph idx="1"/>
          </p:nvPr>
        </p:nvSpPr>
        <p:spPr/>
        <p:txBody>
          <a:bodyPr/>
          <a:lstStyle/>
          <a:p>
            <a:pPr>
              <a:buFont typeface="Courier New" panose="02070309020205020404" pitchFamily="49" charset="0"/>
              <a:buChar char="o"/>
            </a:pPr>
            <a:r>
              <a:rPr lang="en-US" b="1" dirty="0">
                <a:solidFill>
                  <a:schemeClr val="tx2"/>
                </a:solidFill>
              </a:rPr>
              <a:t>Safety: </a:t>
            </a:r>
            <a:r>
              <a:rPr lang="en-US" dirty="0">
                <a:solidFill>
                  <a:schemeClr val="tx2"/>
                </a:solidFill>
              </a:rPr>
              <a:t>active engagement of our clinical safety team; OPEX Safety Huddles</a:t>
            </a:r>
          </a:p>
          <a:p>
            <a:pPr>
              <a:buFont typeface="Courier New" panose="02070309020205020404" pitchFamily="49" charset="0"/>
              <a:buChar char="o"/>
            </a:pPr>
            <a:r>
              <a:rPr lang="en-US" b="1" dirty="0">
                <a:solidFill>
                  <a:schemeClr val="tx2"/>
                </a:solidFill>
              </a:rPr>
              <a:t>Trustworthiness and Transparency: </a:t>
            </a:r>
            <a:r>
              <a:rPr lang="en-US" dirty="0">
                <a:solidFill>
                  <a:schemeClr val="tx2"/>
                </a:solidFill>
              </a:rPr>
              <a:t>CPC 4 Habits course and other communication trainings</a:t>
            </a:r>
          </a:p>
          <a:p>
            <a:pPr>
              <a:buFont typeface="Courier New" panose="02070309020205020404" pitchFamily="49" charset="0"/>
              <a:buChar char="o"/>
            </a:pPr>
            <a:r>
              <a:rPr lang="en-US" b="1" dirty="0">
                <a:solidFill>
                  <a:schemeClr val="tx2"/>
                </a:solidFill>
              </a:rPr>
              <a:t>Peer Support: </a:t>
            </a:r>
            <a:r>
              <a:rPr lang="en-US" dirty="0">
                <a:solidFill>
                  <a:schemeClr val="tx2"/>
                </a:solidFill>
              </a:rPr>
              <a:t>Schwarz rounds, Clinician support</a:t>
            </a:r>
          </a:p>
          <a:p>
            <a:pPr>
              <a:buFont typeface="Courier New" panose="02070309020205020404" pitchFamily="49" charset="0"/>
              <a:buChar char="o"/>
            </a:pPr>
            <a:r>
              <a:rPr lang="en-US" b="1" dirty="0">
                <a:solidFill>
                  <a:schemeClr val="tx2"/>
                </a:solidFill>
              </a:rPr>
              <a:t>Collaboration: </a:t>
            </a:r>
            <a:r>
              <a:rPr lang="en-US" dirty="0">
                <a:solidFill>
                  <a:schemeClr val="tx2"/>
                </a:solidFill>
              </a:rPr>
              <a:t>HRO training; emphasizing CPC 4 Habits</a:t>
            </a:r>
          </a:p>
          <a:p>
            <a:pPr>
              <a:buFont typeface="Courier New" panose="02070309020205020404" pitchFamily="49" charset="0"/>
              <a:buChar char="o"/>
            </a:pPr>
            <a:r>
              <a:rPr lang="en-US" b="1" dirty="0">
                <a:solidFill>
                  <a:schemeClr val="tx2"/>
                </a:solidFill>
              </a:rPr>
              <a:t>Empowerment: </a:t>
            </a:r>
            <a:r>
              <a:rPr lang="en-US" dirty="0">
                <a:solidFill>
                  <a:schemeClr val="tx2"/>
                </a:solidFill>
              </a:rPr>
              <a:t>V-5 and Shout out system; team recognition for safety goals</a:t>
            </a:r>
          </a:p>
          <a:p>
            <a:pPr>
              <a:buFont typeface="Courier New" panose="02070309020205020404" pitchFamily="49" charset="0"/>
              <a:buChar char="o"/>
            </a:pPr>
            <a:r>
              <a:rPr lang="en-US" b="1" dirty="0">
                <a:solidFill>
                  <a:schemeClr val="tx2"/>
                </a:solidFill>
              </a:rPr>
              <a:t>Humility and Responsiveness: </a:t>
            </a:r>
            <a:r>
              <a:rPr lang="en-US" dirty="0">
                <a:solidFill>
                  <a:schemeClr val="tx2"/>
                </a:solidFill>
              </a:rPr>
              <a:t>A robust EID programing devoted to cultivating cultural humility and addressing inequity in healthcare</a:t>
            </a:r>
            <a:endParaRPr lang="en-US" dirty="0"/>
          </a:p>
        </p:txBody>
      </p:sp>
      <p:sp>
        <p:nvSpPr>
          <p:cNvPr id="4" name="Slide Number Placeholder 3">
            <a:extLst>
              <a:ext uri="{FF2B5EF4-FFF2-40B4-BE49-F238E27FC236}">
                <a16:creationId xmlns:a16="http://schemas.microsoft.com/office/drawing/2014/main" id="{393A2750-3F8B-25B8-292C-BC69A4698D0A}"/>
              </a:ext>
            </a:extLst>
          </p:cNvPr>
          <p:cNvSpPr>
            <a:spLocks noGrp="1"/>
          </p:cNvSpPr>
          <p:nvPr>
            <p:ph type="sldNum" sz="quarter" idx="12"/>
          </p:nvPr>
        </p:nvSpPr>
        <p:spPr/>
        <p:txBody>
          <a:bodyPr/>
          <a:lstStyle/>
          <a:p>
            <a:pPr defTabSz="914263"/>
            <a:fld id="{44FBF36A-2BD4-42DF-876B-ED66B489E4E2}" type="slidenum">
              <a:rPr lang="en-US">
                <a:solidFill>
                  <a:srgbClr val="000000">
                    <a:tint val="75000"/>
                  </a:srgbClr>
                </a:solidFill>
                <a:latin typeface="Arial" panose="020B0604020202020204"/>
              </a:rPr>
              <a:pPr defTabSz="914263"/>
              <a:t>19</a:t>
            </a:fld>
            <a:endParaRPr lang="en-US">
              <a:solidFill>
                <a:srgbClr val="000000">
                  <a:tint val="75000"/>
                </a:srgbClr>
              </a:solidFill>
              <a:latin typeface="Arial" panose="020B0604020202020204"/>
            </a:endParaRPr>
          </a:p>
        </p:txBody>
      </p:sp>
    </p:spTree>
    <p:extLst>
      <p:ext uri="{BB962C8B-B14F-4D97-AF65-F5344CB8AC3E}">
        <p14:creationId xmlns:p14="http://schemas.microsoft.com/office/powerpoint/2010/main" val="36326619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B23D-00C1-C3B4-298D-87F75F07A944}"/>
              </a:ext>
            </a:extLst>
          </p:cNvPr>
          <p:cNvSpPr>
            <a:spLocks noGrp="1"/>
          </p:cNvSpPr>
          <p:nvPr>
            <p:ph type="title"/>
          </p:nvPr>
        </p:nvSpPr>
        <p:spPr/>
        <p:txBody>
          <a:bodyPr>
            <a:normAutofit/>
          </a:bodyPr>
          <a:lstStyle/>
          <a:p>
            <a:r>
              <a:rPr lang="en-US" dirty="0"/>
              <a:t>Trauma Informed Care: </a:t>
            </a:r>
            <a:br>
              <a:rPr lang="en-US" dirty="0"/>
            </a:br>
            <a:r>
              <a:rPr lang="en-US" sz="4399" dirty="0"/>
              <a:t>Building a Trauma Informed Workforce</a:t>
            </a:r>
          </a:p>
        </p:txBody>
      </p:sp>
      <p:sp>
        <p:nvSpPr>
          <p:cNvPr id="3" name="Subtitle 2">
            <a:extLst>
              <a:ext uri="{FF2B5EF4-FFF2-40B4-BE49-F238E27FC236}">
                <a16:creationId xmlns:a16="http://schemas.microsoft.com/office/drawing/2014/main" id="{F6984F3E-E9CB-BED4-EDDD-E52486D58132}"/>
              </a:ext>
            </a:extLst>
          </p:cNvPr>
          <p:cNvSpPr>
            <a:spLocks noGrp="1"/>
          </p:cNvSpPr>
          <p:nvPr>
            <p:ph type="body" sz="quarter" idx="10"/>
          </p:nvPr>
        </p:nvSpPr>
        <p:spPr/>
        <p:txBody>
          <a:bodyPr/>
          <a:lstStyle/>
          <a:p>
            <a:r>
              <a:rPr lang="en-US" sz="2799" dirty="0"/>
              <a:t>Maria Ciani, MD</a:t>
            </a:r>
          </a:p>
          <a:p>
            <a:r>
              <a:rPr lang="en-US" dirty="0"/>
              <a:t>Medical Program Director,  Social Health and Interpersonal Violence</a:t>
            </a:r>
          </a:p>
        </p:txBody>
      </p:sp>
    </p:spTree>
    <p:extLst>
      <p:ext uri="{BB962C8B-B14F-4D97-AF65-F5344CB8AC3E}">
        <p14:creationId xmlns:p14="http://schemas.microsoft.com/office/powerpoint/2010/main" val="91679906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3474-FF85-0901-92A6-7D2709A9790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F530AF-35D1-6ABE-B754-9224240399DC}"/>
              </a:ext>
            </a:extLst>
          </p:cNvPr>
          <p:cNvSpPr>
            <a:spLocks noGrp="1"/>
          </p:cNvSpPr>
          <p:nvPr>
            <p:ph type="sldNum" sz="quarter" idx="12"/>
          </p:nvPr>
        </p:nvSpPr>
        <p:spPr/>
        <p:txBody>
          <a:bodyPr/>
          <a:lstStyle/>
          <a:p>
            <a:pPr defTabSz="914263"/>
            <a:fld id="{44FBF36A-2BD4-42DF-876B-ED66B489E4E2}" type="slidenum">
              <a:rPr lang="en-US">
                <a:solidFill>
                  <a:srgbClr val="000000">
                    <a:tint val="75000"/>
                  </a:srgbClr>
                </a:solidFill>
                <a:latin typeface="Arial" panose="020B0604020202020204"/>
              </a:rPr>
              <a:pPr defTabSz="914263"/>
              <a:t>20</a:t>
            </a:fld>
            <a:endParaRPr lang="en-US">
              <a:solidFill>
                <a:srgbClr val="000000">
                  <a:tint val="75000"/>
                </a:srgbClr>
              </a:solidFill>
              <a:latin typeface="Arial" panose="020B0604020202020204"/>
            </a:endParaRPr>
          </a:p>
        </p:txBody>
      </p:sp>
      <p:pic>
        <p:nvPicPr>
          <p:cNvPr id="5" name="Picture 4">
            <a:extLst>
              <a:ext uri="{FF2B5EF4-FFF2-40B4-BE49-F238E27FC236}">
                <a16:creationId xmlns:a16="http://schemas.microsoft.com/office/drawing/2014/main" id="{34CB5CA1-BE90-38F4-C642-1A4C3920D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603" y="170106"/>
            <a:ext cx="9064908" cy="6211368"/>
          </a:xfrm>
          <a:prstGeom prst="rect">
            <a:avLst/>
          </a:prstGeom>
        </p:spPr>
      </p:pic>
    </p:spTree>
    <p:extLst>
      <p:ext uri="{BB962C8B-B14F-4D97-AF65-F5344CB8AC3E}">
        <p14:creationId xmlns:p14="http://schemas.microsoft.com/office/powerpoint/2010/main" val="415491667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2D22F-B56B-9224-BBC8-E7BA54CD34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27480C-D6E5-5008-9CA1-E30B12ECBF0D}"/>
              </a:ext>
            </a:extLst>
          </p:cNvPr>
          <p:cNvSpPr>
            <a:spLocks noGrp="1"/>
          </p:cNvSpPr>
          <p:nvPr>
            <p:ph type="title"/>
          </p:nvPr>
        </p:nvSpPr>
        <p:spPr/>
        <p:txBody>
          <a:bodyPr/>
          <a:lstStyle/>
          <a:p>
            <a:r>
              <a:rPr lang="en-US" dirty="0"/>
              <a:t>Why Trauma Informed Care Matters: Our Day-to-Day</a:t>
            </a:r>
          </a:p>
        </p:txBody>
      </p:sp>
      <p:sp>
        <p:nvSpPr>
          <p:cNvPr id="10" name="Text Placeholder 9">
            <a:extLst>
              <a:ext uri="{FF2B5EF4-FFF2-40B4-BE49-F238E27FC236}">
                <a16:creationId xmlns:a16="http://schemas.microsoft.com/office/drawing/2014/main" id="{32823C7F-E9B5-A7A5-1912-A52EC1BD9563}"/>
              </a:ext>
            </a:extLst>
          </p:cNvPr>
          <p:cNvSpPr>
            <a:spLocks noGrp="1"/>
          </p:cNvSpPr>
          <p:nvPr>
            <p:ph type="body" idx="1"/>
          </p:nvPr>
        </p:nvSpPr>
        <p:spPr>
          <a:xfrm>
            <a:off x="836612" y="1514763"/>
            <a:ext cx="7462963" cy="577405"/>
          </a:xfrm>
        </p:spPr>
        <p:txBody>
          <a:bodyPr/>
          <a:lstStyle/>
          <a:p>
            <a:r>
              <a:rPr lang="en-US" u="sng" dirty="0">
                <a:solidFill>
                  <a:schemeClr val="tx2"/>
                </a:solidFill>
              </a:rPr>
              <a:t>Because this work is hard, and it affects us…</a:t>
            </a:r>
          </a:p>
        </p:txBody>
      </p:sp>
      <p:sp>
        <p:nvSpPr>
          <p:cNvPr id="12" name="Content Placeholder 11">
            <a:extLst>
              <a:ext uri="{FF2B5EF4-FFF2-40B4-BE49-F238E27FC236}">
                <a16:creationId xmlns:a16="http://schemas.microsoft.com/office/drawing/2014/main" id="{2E567773-CDBA-FB18-D3CB-5E14E461766C}"/>
              </a:ext>
            </a:extLst>
          </p:cNvPr>
          <p:cNvSpPr>
            <a:spLocks noGrp="1"/>
          </p:cNvSpPr>
          <p:nvPr>
            <p:ph sz="half" idx="2"/>
          </p:nvPr>
        </p:nvSpPr>
        <p:spPr>
          <a:xfrm>
            <a:off x="1191768" y="2204180"/>
            <a:ext cx="5157787" cy="2725293"/>
          </a:xfrm>
        </p:spPr>
        <p:txBody>
          <a:bodyPr/>
          <a:lstStyle/>
          <a:p>
            <a:r>
              <a:rPr lang="en-US" dirty="0"/>
              <a:t>Healthcare workers are exposed daily to stress, suffering, and conflict.</a:t>
            </a:r>
          </a:p>
          <a:p>
            <a:r>
              <a:rPr lang="en-US" dirty="0"/>
              <a:t>Over time, this can lead to:</a:t>
            </a:r>
          </a:p>
          <a:p>
            <a:pPr lvl="1"/>
            <a:r>
              <a:rPr lang="en-US" dirty="0"/>
              <a:t>Emotional exhaustion</a:t>
            </a:r>
          </a:p>
          <a:p>
            <a:pPr lvl="1"/>
            <a:r>
              <a:rPr lang="en-US" dirty="0"/>
              <a:t>Irritability or </a:t>
            </a:r>
            <a:r>
              <a:rPr lang="en-US" dirty="0" err="1"/>
              <a:t>detatchment</a:t>
            </a:r>
            <a:endParaRPr lang="en-US" dirty="0"/>
          </a:p>
          <a:p>
            <a:pPr lvl="1"/>
            <a:r>
              <a:rPr lang="en-US" dirty="0"/>
              <a:t>Feeling “on edge” or overwhelmed</a:t>
            </a:r>
          </a:p>
          <a:p>
            <a:r>
              <a:rPr lang="en-US" dirty="0"/>
              <a:t>These reactions are normal responses to chronic stress, not personal failure.</a:t>
            </a:r>
          </a:p>
          <a:p>
            <a:endParaRPr lang="en-US" dirty="0"/>
          </a:p>
          <a:p>
            <a:pPr marL="0" indent="0">
              <a:buNone/>
            </a:pPr>
            <a:endParaRPr lang="en-US" dirty="0"/>
          </a:p>
        </p:txBody>
      </p:sp>
      <p:sp>
        <p:nvSpPr>
          <p:cNvPr id="17" name="Content Placeholder 16">
            <a:extLst>
              <a:ext uri="{FF2B5EF4-FFF2-40B4-BE49-F238E27FC236}">
                <a16:creationId xmlns:a16="http://schemas.microsoft.com/office/drawing/2014/main" id="{5F9D6361-4B01-7758-8027-C8B2EE2EB4DC}"/>
              </a:ext>
            </a:extLst>
          </p:cNvPr>
          <p:cNvSpPr>
            <a:spLocks noGrp="1"/>
          </p:cNvSpPr>
          <p:nvPr>
            <p:ph sz="quarter" idx="4"/>
          </p:nvPr>
        </p:nvSpPr>
        <p:spPr>
          <a:xfrm>
            <a:off x="7671816" y="3113408"/>
            <a:ext cx="3328416" cy="1920621"/>
          </a:xfrm>
        </p:spPr>
        <p:txBody>
          <a:bodyPr/>
          <a:lstStyle/>
          <a:p>
            <a:pPr marL="0" indent="0">
              <a:buNone/>
            </a:pPr>
            <a:r>
              <a:rPr lang="en-US" dirty="0"/>
              <a:t>Why this works:</a:t>
            </a:r>
          </a:p>
          <a:p>
            <a:r>
              <a:rPr lang="en-US" dirty="0"/>
              <a:t>Validates experiences</a:t>
            </a:r>
          </a:p>
          <a:p>
            <a:r>
              <a:rPr lang="en-US" dirty="0"/>
              <a:t>Removes blame</a:t>
            </a:r>
          </a:p>
          <a:p>
            <a:r>
              <a:rPr lang="en-US" dirty="0"/>
              <a:t>Signals “this isn’t about fixing you”</a:t>
            </a:r>
          </a:p>
        </p:txBody>
      </p:sp>
      <p:sp>
        <p:nvSpPr>
          <p:cNvPr id="18" name="TextBox 17">
            <a:extLst>
              <a:ext uri="{FF2B5EF4-FFF2-40B4-BE49-F238E27FC236}">
                <a16:creationId xmlns:a16="http://schemas.microsoft.com/office/drawing/2014/main" id="{5D23B07F-4104-FFBF-3CAF-CC0055F618DF}"/>
              </a:ext>
            </a:extLst>
          </p:cNvPr>
          <p:cNvSpPr txBox="1"/>
          <p:nvPr/>
        </p:nvSpPr>
        <p:spPr>
          <a:xfrm>
            <a:off x="2743200" y="5330952"/>
            <a:ext cx="3072384" cy="1200329"/>
          </a:xfrm>
          <a:prstGeom prst="rect">
            <a:avLst/>
          </a:prstGeom>
          <a:noFill/>
        </p:spPr>
        <p:txBody>
          <a:bodyPr wrap="square" rtlCol="0">
            <a:spAutoFit/>
          </a:bodyPr>
          <a:lstStyle/>
          <a:p>
            <a:r>
              <a:rPr lang="en-US" b="1" i="1" dirty="0"/>
              <a:t>Trauma informed care helps us understand what’s happening to our patients AND ourselves.</a:t>
            </a:r>
          </a:p>
        </p:txBody>
      </p:sp>
      <p:sp>
        <p:nvSpPr>
          <p:cNvPr id="19" name="Rectangle 18">
            <a:extLst>
              <a:ext uri="{FF2B5EF4-FFF2-40B4-BE49-F238E27FC236}">
                <a16:creationId xmlns:a16="http://schemas.microsoft.com/office/drawing/2014/main" id="{32AE9100-95F6-0D7D-A889-C3E648DA1A64}"/>
              </a:ext>
            </a:extLst>
          </p:cNvPr>
          <p:cNvSpPr/>
          <p:nvPr/>
        </p:nvSpPr>
        <p:spPr>
          <a:xfrm>
            <a:off x="7525512" y="2990088"/>
            <a:ext cx="3575304" cy="213055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DA50352-DFE9-FAE9-5F08-9BC2902574CA}"/>
              </a:ext>
            </a:extLst>
          </p:cNvPr>
          <p:cNvPicPr>
            <a:picLocks noChangeAspect="1"/>
          </p:cNvPicPr>
          <p:nvPr/>
        </p:nvPicPr>
        <p:blipFill>
          <a:blip r:embed="rId3"/>
          <a:stretch>
            <a:fillRect/>
          </a:stretch>
        </p:blipFill>
        <p:spPr>
          <a:xfrm>
            <a:off x="2743200" y="5202597"/>
            <a:ext cx="2916936" cy="1457038"/>
          </a:xfrm>
          <a:prstGeom prst="rect">
            <a:avLst/>
          </a:prstGeom>
        </p:spPr>
      </p:pic>
    </p:spTree>
    <p:extLst>
      <p:ext uri="{BB962C8B-B14F-4D97-AF65-F5344CB8AC3E}">
        <p14:creationId xmlns:p14="http://schemas.microsoft.com/office/powerpoint/2010/main" val="2252279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uiExpand="1" build="p"/>
      <p:bldP spid="17" grpId="0" build="p"/>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227FE-1CF1-B995-9DD0-74623CC5DC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43F26F-1711-E321-0808-281C7A2DB388}"/>
              </a:ext>
            </a:extLst>
          </p:cNvPr>
          <p:cNvSpPr>
            <a:spLocks noGrp="1"/>
          </p:cNvSpPr>
          <p:nvPr>
            <p:ph type="title"/>
          </p:nvPr>
        </p:nvSpPr>
        <p:spPr/>
        <p:txBody>
          <a:bodyPr/>
          <a:lstStyle/>
          <a:p>
            <a:r>
              <a:rPr lang="en-US" dirty="0"/>
              <a:t>How Trauma Informed Care Helps You</a:t>
            </a:r>
          </a:p>
        </p:txBody>
      </p:sp>
      <p:sp>
        <p:nvSpPr>
          <p:cNvPr id="6" name="Text Placeholder 5">
            <a:extLst>
              <a:ext uri="{FF2B5EF4-FFF2-40B4-BE49-F238E27FC236}">
                <a16:creationId xmlns:a16="http://schemas.microsoft.com/office/drawing/2014/main" id="{CE3A5FBD-2F4D-7AD6-82DF-5808A2C69944}"/>
              </a:ext>
            </a:extLst>
          </p:cNvPr>
          <p:cNvSpPr>
            <a:spLocks noGrp="1"/>
          </p:cNvSpPr>
          <p:nvPr>
            <p:ph type="body" idx="1"/>
          </p:nvPr>
        </p:nvSpPr>
        <p:spPr>
          <a:xfrm>
            <a:off x="1152626" y="1508623"/>
            <a:ext cx="7680478" cy="675060"/>
          </a:xfrm>
          <a:solidFill>
            <a:schemeClr val="accent1"/>
          </a:solidFill>
        </p:spPr>
        <p:txBody>
          <a:bodyPr/>
          <a:lstStyle/>
          <a:p>
            <a:pPr marL="119039"/>
            <a:r>
              <a:rPr lang="en-US" sz="2799" b="0" dirty="0">
                <a:solidFill>
                  <a:schemeClr val="bg1"/>
                </a:solidFill>
              </a:rPr>
              <a:t>What This Looks Like In Practice</a:t>
            </a:r>
            <a:endParaRPr lang="en-US" sz="2799" dirty="0">
              <a:effectLst>
                <a:outerShdw blurRad="38100" dist="38100" dir="2700000" algn="tl">
                  <a:srgbClr val="000000">
                    <a:alpha val="43137"/>
                  </a:srgbClr>
                </a:outerShdw>
              </a:effectLst>
            </a:endParaRPr>
          </a:p>
        </p:txBody>
      </p:sp>
      <p:sp>
        <p:nvSpPr>
          <p:cNvPr id="2" name="Content Placeholder 1">
            <a:extLst>
              <a:ext uri="{FF2B5EF4-FFF2-40B4-BE49-F238E27FC236}">
                <a16:creationId xmlns:a16="http://schemas.microsoft.com/office/drawing/2014/main" id="{5BEC5AE6-E73A-0665-CC70-97BED384C1FA}"/>
              </a:ext>
            </a:extLst>
          </p:cNvPr>
          <p:cNvSpPr>
            <a:spLocks noGrp="1"/>
          </p:cNvSpPr>
          <p:nvPr>
            <p:ph sz="half" idx="2"/>
          </p:nvPr>
        </p:nvSpPr>
        <p:spPr>
          <a:xfrm>
            <a:off x="1143198" y="2183683"/>
            <a:ext cx="7945938" cy="3155631"/>
          </a:xfrm>
          <a:solidFill>
            <a:schemeClr val="bg2"/>
          </a:solidFill>
        </p:spPr>
        <p:txBody>
          <a:bodyPr vert="horz" lIns="91428" tIns="182856" rIns="182856" bIns="45714" rtlCol="0">
            <a:normAutofit/>
          </a:bodyPr>
          <a:lstStyle/>
          <a:p>
            <a:pPr marL="452416" indent="-342900">
              <a:buSzPct val="100000"/>
              <a:buFont typeface="Courier New" panose="02070309020205020404" pitchFamily="49" charset="0"/>
              <a:buChar char="o"/>
            </a:pPr>
            <a:r>
              <a:rPr lang="en-US" sz="2200" b="1" dirty="0">
                <a:solidFill>
                  <a:schemeClr val="tx2"/>
                </a:solidFill>
              </a:rPr>
              <a:t>Recognizing when stress is driving behavior (in patients </a:t>
            </a:r>
            <a:r>
              <a:rPr lang="en-US" sz="2200" b="1" i="1" dirty="0">
                <a:solidFill>
                  <a:schemeClr val="tx2"/>
                </a:solidFill>
              </a:rPr>
              <a:t>and</a:t>
            </a:r>
            <a:r>
              <a:rPr lang="en-US" sz="2200" b="1" dirty="0">
                <a:solidFill>
                  <a:schemeClr val="tx2"/>
                </a:solidFill>
              </a:rPr>
              <a:t> staff)</a:t>
            </a:r>
          </a:p>
          <a:p>
            <a:pPr marL="452416" indent="-342900">
              <a:buSzPct val="100000"/>
              <a:buFont typeface="Courier New" panose="02070309020205020404" pitchFamily="49" charset="0"/>
              <a:buChar char="o"/>
            </a:pPr>
            <a:r>
              <a:rPr lang="en-US" sz="2200" b="1" dirty="0">
                <a:solidFill>
                  <a:schemeClr val="tx2"/>
                </a:solidFill>
              </a:rPr>
              <a:t>Simple strategies to reduce conflict and tension</a:t>
            </a:r>
          </a:p>
          <a:p>
            <a:pPr marL="452416" indent="-342900">
              <a:buSzPct val="100000"/>
              <a:buFont typeface="Courier New" panose="02070309020205020404" pitchFamily="49" charset="0"/>
              <a:buChar char="o"/>
            </a:pPr>
            <a:r>
              <a:rPr lang="en-US" sz="2200" b="1" dirty="0">
                <a:solidFill>
                  <a:schemeClr val="tx2"/>
                </a:solidFill>
              </a:rPr>
              <a:t>Approaches that protect your energy and not just the patient’s experience</a:t>
            </a:r>
          </a:p>
          <a:p>
            <a:pPr marL="452416" indent="-342900">
              <a:buSzPct val="100000"/>
              <a:buFont typeface="Courier New" panose="02070309020205020404" pitchFamily="49" charset="0"/>
              <a:buChar char="o"/>
            </a:pPr>
            <a:r>
              <a:rPr lang="en-US" sz="2200" b="1" dirty="0">
                <a:solidFill>
                  <a:schemeClr val="tx2"/>
                </a:solidFill>
              </a:rPr>
              <a:t>Team norms that support safety and respect</a:t>
            </a:r>
          </a:p>
        </p:txBody>
      </p:sp>
      <p:sp>
        <p:nvSpPr>
          <p:cNvPr id="8" name="Content Placeholder 7">
            <a:extLst>
              <a:ext uri="{FF2B5EF4-FFF2-40B4-BE49-F238E27FC236}">
                <a16:creationId xmlns:a16="http://schemas.microsoft.com/office/drawing/2014/main" id="{1FD5E08B-6F80-D034-0180-FAFD6136D7E4}"/>
              </a:ext>
            </a:extLst>
          </p:cNvPr>
          <p:cNvSpPr>
            <a:spLocks noGrp="1"/>
          </p:cNvSpPr>
          <p:nvPr>
            <p:ph sz="quarter" idx="4"/>
          </p:nvPr>
        </p:nvSpPr>
        <p:spPr>
          <a:xfrm>
            <a:off x="8705088" y="4846320"/>
            <a:ext cx="2210145" cy="1723877"/>
          </a:xfrm>
          <a:solidFill>
            <a:schemeClr val="accent1"/>
          </a:solidFill>
        </p:spPr>
        <p:txBody>
          <a:bodyPr vert="horz" lIns="91428" tIns="182856" rIns="182856" bIns="45714" rtlCol="0">
            <a:normAutofit/>
          </a:bodyPr>
          <a:lstStyle/>
          <a:p>
            <a:pPr marL="117452" indent="0">
              <a:buSzPct val="100000"/>
              <a:buNone/>
            </a:pPr>
            <a:r>
              <a:rPr lang="en-US" sz="2000" b="1" dirty="0">
                <a:solidFill>
                  <a:schemeClr val="bg1"/>
                </a:solidFill>
              </a:rPr>
              <a:t>Bottom Line:</a:t>
            </a:r>
          </a:p>
          <a:p>
            <a:pPr marL="117452" indent="0">
              <a:buSzPct val="100000"/>
              <a:buNone/>
            </a:pPr>
            <a:r>
              <a:rPr lang="en-US" sz="2000" dirty="0">
                <a:solidFill>
                  <a:schemeClr val="bg1"/>
                </a:solidFill>
              </a:rPr>
              <a:t>Better tools </a:t>
            </a:r>
          </a:p>
          <a:p>
            <a:pPr marL="117452" indent="0">
              <a:buSzPct val="100000"/>
              <a:buNone/>
            </a:pPr>
            <a:r>
              <a:rPr lang="en-US" sz="2000" dirty="0">
                <a:solidFill>
                  <a:schemeClr val="bg1"/>
                </a:solidFill>
              </a:rPr>
              <a:t>Fewer blowups</a:t>
            </a:r>
          </a:p>
          <a:p>
            <a:pPr marL="117452" indent="0">
              <a:buSzPct val="100000"/>
              <a:buNone/>
            </a:pPr>
            <a:r>
              <a:rPr lang="en-US" sz="2000" dirty="0">
                <a:solidFill>
                  <a:schemeClr val="bg1"/>
                </a:solidFill>
              </a:rPr>
              <a:t>Less Burnout</a:t>
            </a:r>
          </a:p>
        </p:txBody>
      </p:sp>
      <p:pic>
        <p:nvPicPr>
          <p:cNvPr id="3" name="Graphic 2">
            <a:extLst>
              <a:ext uri="{FF2B5EF4-FFF2-40B4-BE49-F238E27FC236}">
                <a16:creationId xmlns:a16="http://schemas.microsoft.com/office/drawing/2014/main" id="{032113EA-92C4-3444-0173-86D68B576B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5342" y="1255771"/>
            <a:ext cx="1325390" cy="1325390"/>
          </a:xfrm>
          <a:prstGeom prst="rect">
            <a:avLst/>
          </a:prstGeom>
        </p:spPr>
      </p:pic>
    </p:spTree>
    <p:extLst>
      <p:ext uri="{BB962C8B-B14F-4D97-AF65-F5344CB8AC3E}">
        <p14:creationId xmlns:p14="http://schemas.microsoft.com/office/powerpoint/2010/main" val="4006387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11698-ABBF-E4E3-7A03-D0A596E36440}"/>
              </a:ext>
            </a:extLst>
          </p:cNvPr>
          <p:cNvSpPr>
            <a:spLocks noGrp="1"/>
          </p:cNvSpPr>
          <p:nvPr>
            <p:ph type="title"/>
          </p:nvPr>
        </p:nvSpPr>
        <p:spPr/>
        <p:txBody>
          <a:bodyPr/>
          <a:lstStyle/>
          <a:p>
            <a:r>
              <a:rPr lang="en-US" dirty="0"/>
              <a:t>ACTION ITEMS</a:t>
            </a:r>
          </a:p>
        </p:txBody>
      </p:sp>
      <p:sp>
        <p:nvSpPr>
          <p:cNvPr id="3" name="Slide Number Placeholder 2">
            <a:extLst>
              <a:ext uri="{FF2B5EF4-FFF2-40B4-BE49-F238E27FC236}">
                <a16:creationId xmlns:a16="http://schemas.microsoft.com/office/drawing/2014/main" id="{49771BBC-E354-E457-3FAD-6C3186EEE32D}"/>
              </a:ext>
            </a:extLst>
          </p:cNvPr>
          <p:cNvSpPr>
            <a:spLocks noGrp="1"/>
          </p:cNvSpPr>
          <p:nvPr>
            <p:ph type="sldNum" sz="quarter" idx="11"/>
          </p:nvPr>
        </p:nvSpPr>
        <p:spPr/>
        <p:txBody>
          <a:bodyPr/>
          <a:lstStyle/>
          <a:p>
            <a:pPr defTabSz="914263"/>
            <a:fld id="{8C8B385D-DF67-E241-B0BF-76B80A8E743B}" type="slidenum">
              <a:rPr lang="en-US">
                <a:solidFill>
                  <a:srgbClr val="000000">
                    <a:tint val="75000"/>
                  </a:srgbClr>
                </a:solidFill>
                <a:latin typeface="Arial" panose="020B0604020202020204"/>
              </a:rPr>
              <a:pPr defTabSz="914263"/>
              <a:t>23</a:t>
            </a:fld>
            <a:endParaRPr lang="en-US" sz="700" dirty="0">
              <a:solidFill>
                <a:srgbClr val="000000">
                  <a:tint val="75000"/>
                </a:srgbClr>
              </a:solidFill>
              <a:latin typeface="Arial" panose="020B0604020202020204"/>
            </a:endParaRPr>
          </a:p>
        </p:txBody>
      </p:sp>
    </p:spTree>
    <p:extLst>
      <p:ext uri="{BB962C8B-B14F-4D97-AF65-F5344CB8AC3E}">
        <p14:creationId xmlns:p14="http://schemas.microsoft.com/office/powerpoint/2010/main" val="345061312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CB505D5-17E3-0564-D93D-E18527533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10" b="18579"/>
          <a:stretch/>
        </p:blipFill>
        <p:spPr bwMode="auto">
          <a:xfrm>
            <a:off x="1983333" y="2898963"/>
            <a:ext cx="8225334" cy="36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A942B9D-250B-92C3-9195-0C1546F619DD}"/>
              </a:ext>
            </a:extLst>
          </p:cNvPr>
          <p:cNvSpPr>
            <a:spLocks noGrp="1"/>
          </p:cNvSpPr>
          <p:nvPr>
            <p:ph type="title"/>
          </p:nvPr>
        </p:nvSpPr>
        <p:spPr/>
        <p:txBody>
          <a:bodyPr/>
          <a:lstStyle/>
          <a:p>
            <a:r>
              <a:rPr lang="en-US" dirty="0"/>
              <a:t>Trauma Informed Care Education module</a:t>
            </a:r>
          </a:p>
        </p:txBody>
      </p:sp>
      <p:sp>
        <p:nvSpPr>
          <p:cNvPr id="3" name="Content Placeholder 2">
            <a:extLst>
              <a:ext uri="{FF2B5EF4-FFF2-40B4-BE49-F238E27FC236}">
                <a16:creationId xmlns:a16="http://schemas.microsoft.com/office/drawing/2014/main" id="{20A56390-D259-0665-46CB-155560661B02}"/>
              </a:ext>
            </a:extLst>
          </p:cNvPr>
          <p:cNvSpPr>
            <a:spLocks noGrp="1"/>
          </p:cNvSpPr>
          <p:nvPr>
            <p:ph idx="1"/>
          </p:nvPr>
        </p:nvSpPr>
        <p:spPr>
          <a:xfrm>
            <a:off x="877710" y="1554724"/>
            <a:ext cx="9968172" cy="4350771"/>
          </a:xfrm>
        </p:spPr>
        <p:txBody>
          <a:bodyPr/>
          <a:lstStyle/>
          <a:p>
            <a:pPr>
              <a:buFont typeface="Courier New" panose="02070309020205020404" pitchFamily="49" charset="0"/>
              <a:buChar char="o"/>
            </a:pPr>
            <a:r>
              <a:rPr lang="en-US" sz="1600" dirty="0">
                <a:solidFill>
                  <a:schemeClr val="tx2"/>
                </a:solidFill>
              </a:rPr>
              <a:t>Built by KPCO Social Health team: Jennifer Kelloff, MD (Pediatrics) and Cristin </a:t>
            </a:r>
            <a:r>
              <a:rPr lang="en-US" sz="1600" dirty="0" err="1">
                <a:solidFill>
                  <a:schemeClr val="tx2"/>
                </a:solidFill>
              </a:rPr>
              <a:t>Panzarella</a:t>
            </a:r>
            <a:r>
              <a:rPr lang="en-US" sz="1600" dirty="0">
                <a:solidFill>
                  <a:schemeClr val="tx2"/>
                </a:solidFill>
              </a:rPr>
              <a:t>, MD (OB/Gyn) and published to the National Library in 2022.</a:t>
            </a:r>
          </a:p>
          <a:p>
            <a:pPr>
              <a:buFont typeface="Courier New" panose="02070309020205020404" pitchFamily="49" charset="0"/>
              <a:buChar char="o"/>
            </a:pPr>
            <a:r>
              <a:rPr lang="en-US" sz="1600" dirty="0">
                <a:solidFill>
                  <a:schemeClr val="tx2"/>
                </a:solidFill>
              </a:rPr>
              <a:t>Eligible for up to 1 AMA PRA Category 1 credit™ for CME or CEU</a:t>
            </a:r>
          </a:p>
          <a:p>
            <a:pPr>
              <a:buFont typeface="Courier New" panose="02070309020205020404" pitchFamily="49" charset="0"/>
              <a:buChar char="o"/>
            </a:pPr>
            <a:r>
              <a:rPr lang="en-US" sz="1600" dirty="0">
                <a:solidFill>
                  <a:schemeClr val="tx2"/>
                </a:solidFill>
              </a:rPr>
              <a:t>Link: </a:t>
            </a:r>
            <a:r>
              <a:rPr lang="en-US" sz="1600" dirty="0">
                <a:solidFill>
                  <a:schemeClr val="tx2"/>
                </a:solidFill>
                <a:hlinkClick r:id="rId4">
                  <a:extLst>
                    <a:ext uri="{A12FA001-AC4F-418D-AE19-62706E023703}">
                      <ahyp:hlinkClr xmlns:ahyp="http://schemas.microsoft.com/office/drawing/2018/hyperlinkcolor" val="tx"/>
                    </a:ext>
                  </a:extLst>
                </a:hlinkClick>
              </a:rPr>
              <a:t>Trauma Informed Care Learning Module</a:t>
            </a:r>
            <a:endParaRPr lang="en-US" sz="1600" dirty="0">
              <a:solidFill>
                <a:schemeClr val="tx2"/>
              </a:solidFill>
            </a:endParaRPr>
          </a:p>
        </p:txBody>
      </p:sp>
      <p:sp>
        <p:nvSpPr>
          <p:cNvPr id="4" name="Slide Number Placeholder 3">
            <a:extLst>
              <a:ext uri="{FF2B5EF4-FFF2-40B4-BE49-F238E27FC236}">
                <a16:creationId xmlns:a16="http://schemas.microsoft.com/office/drawing/2014/main" id="{0A245469-41B8-D528-0784-3B08EDB1541A}"/>
              </a:ext>
            </a:extLst>
          </p:cNvPr>
          <p:cNvSpPr>
            <a:spLocks noGrp="1"/>
          </p:cNvSpPr>
          <p:nvPr>
            <p:ph type="sldNum" sz="quarter" idx="12"/>
          </p:nvPr>
        </p:nvSpPr>
        <p:spPr/>
        <p:txBody>
          <a:bodyPr/>
          <a:lstStyle/>
          <a:p>
            <a:pPr defTabSz="914263"/>
            <a:fld id="{44FBF36A-2BD4-42DF-876B-ED66B489E4E2}" type="slidenum">
              <a:rPr lang="en-US">
                <a:solidFill>
                  <a:srgbClr val="000000">
                    <a:tint val="75000"/>
                  </a:srgbClr>
                </a:solidFill>
                <a:latin typeface="Arial" panose="020B0604020202020204"/>
              </a:rPr>
              <a:pPr defTabSz="914263"/>
              <a:t>24</a:t>
            </a:fld>
            <a:endParaRPr lang="en-US">
              <a:solidFill>
                <a:srgbClr val="000000">
                  <a:tint val="75000"/>
                </a:srgbClr>
              </a:solidFill>
              <a:latin typeface="Arial" panose="020B0604020202020204"/>
            </a:endParaRPr>
          </a:p>
        </p:txBody>
      </p:sp>
    </p:spTree>
    <p:extLst>
      <p:ext uri="{BB962C8B-B14F-4D97-AF65-F5344CB8AC3E}">
        <p14:creationId xmlns:p14="http://schemas.microsoft.com/office/powerpoint/2010/main" val="278594842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A9E997-D735-E32D-63A6-731251D7D784}"/>
              </a:ext>
            </a:extLst>
          </p:cNvPr>
          <p:cNvSpPr>
            <a:spLocks noGrp="1"/>
          </p:cNvSpPr>
          <p:nvPr>
            <p:ph type="title"/>
          </p:nvPr>
        </p:nvSpPr>
        <p:spPr/>
        <p:txBody>
          <a:bodyPr/>
          <a:lstStyle/>
          <a:p>
            <a:r>
              <a:rPr lang="en-US" dirty="0"/>
              <a:t>Action Items: Call To Action</a:t>
            </a:r>
          </a:p>
        </p:txBody>
      </p:sp>
      <p:sp>
        <p:nvSpPr>
          <p:cNvPr id="3" name="Text Placeholder 2">
            <a:extLst>
              <a:ext uri="{FF2B5EF4-FFF2-40B4-BE49-F238E27FC236}">
                <a16:creationId xmlns:a16="http://schemas.microsoft.com/office/drawing/2014/main" id="{FFC07422-3F04-4051-F949-05BA701D13C7}"/>
              </a:ext>
            </a:extLst>
          </p:cNvPr>
          <p:cNvSpPr>
            <a:spLocks noGrp="1"/>
          </p:cNvSpPr>
          <p:nvPr>
            <p:ph idx="1"/>
          </p:nvPr>
        </p:nvSpPr>
        <p:spPr/>
        <p:txBody>
          <a:bodyPr/>
          <a:lstStyle/>
          <a:p>
            <a:pPr>
              <a:buFont typeface="Courier New" panose="02070309020205020404" pitchFamily="49" charset="0"/>
              <a:buChar char="o"/>
            </a:pPr>
            <a:r>
              <a:rPr lang="en-US" dirty="0"/>
              <a:t>Understanding trauma and its’ impact on health is integral to providing trauma informed care and does lead to improved patient outcomes and improved job satisfaction of the healthcare team.</a:t>
            </a:r>
          </a:p>
          <a:p>
            <a:pPr>
              <a:buFont typeface="Courier New" panose="02070309020205020404" pitchFamily="49" charset="0"/>
              <a:buChar char="o"/>
            </a:pPr>
            <a:endParaRPr lang="en-US" dirty="0"/>
          </a:p>
          <a:p>
            <a:pPr>
              <a:buFont typeface="Courier New" panose="02070309020205020404" pitchFamily="49" charset="0"/>
              <a:buChar char="o"/>
            </a:pPr>
            <a:r>
              <a:rPr lang="en-US" dirty="0"/>
              <a:t>Kaiser Permanente Washington has many strategies already in place to support our Trauma Informed workforce. Team members can further our progress toward this goal by cultivating skills discussed in this talk.</a:t>
            </a:r>
          </a:p>
          <a:p>
            <a:pPr>
              <a:buFont typeface="Courier New" panose="02070309020205020404" pitchFamily="49" charset="0"/>
              <a:buChar char="o"/>
            </a:pPr>
            <a:endParaRPr lang="en-US" dirty="0"/>
          </a:p>
          <a:p>
            <a:pPr>
              <a:buFont typeface="Courier New" panose="02070309020205020404" pitchFamily="49" charset="0"/>
              <a:buChar char="o"/>
            </a:pPr>
            <a:r>
              <a:rPr lang="en-US" dirty="0"/>
              <a:t>Teams should strongly consider Trauma Informed Care Education for their entire units, and leaders should support and encourage conversations about this topic regularly in team meetings.</a:t>
            </a:r>
          </a:p>
          <a:p>
            <a:pPr>
              <a:buFont typeface="Courier New" panose="02070309020205020404" pitchFamily="49" charset="0"/>
              <a:buChar char="o"/>
            </a:pPr>
            <a:endParaRPr lang="en-US" dirty="0"/>
          </a:p>
          <a:p>
            <a:pPr>
              <a:buFont typeface="Courier New" panose="02070309020205020404" pitchFamily="49" charset="0"/>
              <a:buChar char="o"/>
            </a:pPr>
            <a:r>
              <a:rPr lang="en-US" dirty="0"/>
              <a:t>Leaders adopting a trauma informed approach with their direct reports to support clinicians and staff.</a:t>
            </a:r>
          </a:p>
          <a:p>
            <a:pPr>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5" name="Slide Number Placeholder 4">
            <a:extLst>
              <a:ext uri="{FF2B5EF4-FFF2-40B4-BE49-F238E27FC236}">
                <a16:creationId xmlns:a16="http://schemas.microsoft.com/office/drawing/2014/main" id="{2FE2D7B0-551C-87EE-B38B-C82C7B8788D1}"/>
              </a:ext>
            </a:extLst>
          </p:cNvPr>
          <p:cNvSpPr>
            <a:spLocks noGrp="1"/>
          </p:cNvSpPr>
          <p:nvPr>
            <p:ph type="sldNum" sz="quarter" idx="12"/>
          </p:nvPr>
        </p:nvSpPr>
        <p:spPr/>
        <p:txBody>
          <a:bodyPr/>
          <a:lstStyle/>
          <a:p>
            <a:pPr defTabSz="914263"/>
            <a:fld id="{8C8B385D-DF67-E241-B0BF-76B80A8E743B}" type="slidenum">
              <a:rPr lang="en-US">
                <a:solidFill>
                  <a:srgbClr val="000000">
                    <a:tint val="75000"/>
                  </a:srgbClr>
                </a:solidFill>
                <a:latin typeface="Arial" panose="020B0604020202020204"/>
              </a:rPr>
              <a:pPr defTabSz="914263"/>
              <a:t>25</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55318504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D23C7-3561-E189-32FC-7BB5F7F149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070B74-0AED-A65C-579D-13141BFA5B47}"/>
              </a:ext>
            </a:extLst>
          </p:cNvPr>
          <p:cNvSpPr>
            <a:spLocks noGrp="1"/>
          </p:cNvSpPr>
          <p:nvPr>
            <p:ph type="title"/>
          </p:nvPr>
        </p:nvSpPr>
        <p:spPr/>
        <p:txBody>
          <a:bodyPr/>
          <a:lstStyle/>
          <a:p>
            <a:r>
              <a:rPr lang="en-US" dirty="0"/>
              <a:t>Action Items: Links</a:t>
            </a:r>
          </a:p>
        </p:txBody>
      </p:sp>
      <p:sp>
        <p:nvSpPr>
          <p:cNvPr id="3" name="Text Placeholder 2">
            <a:extLst>
              <a:ext uri="{FF2B5EF4-FFF2-40B4-BE49-F238E27FC236}">
                <a16:creationId xmlns:a16="http://schemas.microsoft.com/office/drawing/2014/main" id="{EF9637BA-DE32-ABEA-AABE-16F0459A0622}"/>
              </a:ext>
            </a:extLst>
          </p:cNvPr>
          <p:cNvSpPr>
            <a:spLocks noGrp="1"/>
          </p:cNvSpPr>
          <p:nvPr>
            <p:ph idx="1"/>
          </p:nvPr>
        </p:nvSpPr>
        <p:spPr/>
        <p:txBody>
          <a:bodyPr/>
          <a:lstStyle/>
          <a:p>
            <a:pPr>
              <a:buFont typeface="Courier New" panose="02070309020205020404" pitchFamily="49" charset="0"/>
              <a:buChar char="o"/>
            </a:pPr>
            <a:r>
              <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Trauma Informed Care Learning Module | NATL Clinical Library (kp.org)</a:t>
            </a:r>
            <a:endPar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r>
              <a:rPr lang="en-US"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4"/>
              </a:rPr>
              <a:t>CEASE IPV Training</a:t>
            </a:r>
            <a:endParaRPr lang="en-US" u="sng" dirty="0">
              <a:solidFill>
                <a:srgbClr val="0000FF"/>
              </a:solidFill>
              <a:latin typeface="Arial" panose="020B060402020202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r>
              <a:rPr lang="en-US"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5"/>
              </a:rPr>
              <a:t>PLD Communication Courses</a:t>
            </a:r>
            <a:endParaRPr lang="en-US" u="sng" dirty="0">
              <a:solidFill>
                <a:srgbClr val="0000FF"/>
              </a:solidFill>
              <a:latin typeface="Arial" panose="020B060402020202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r>
              <a:rPr lang="en-US" u="sng" dirty="0">
                <a:hlinkClick r:id="rId6"/>
              </a:rPr>
              <a:t>Nadine Burke Harris: How childhood trauma affects health across a lifetime | TED Talk</a:t>
            </a:r>
            <a:endParaRPr lang="en-US" dirty="0"/>
          </a:p>
          <a:p>
            <a:pPr>
              <a:buFont typeface="Courier New" panose="02070309020205020404" pitchFamily="49" charset="0"/>
              <a:buChar char="o"/>
            </a:pPr>
            <a:endPar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r>
              <a:rPr lang="en-US" u="sng" dirty="0">
                <a:hlinkClick r:id="rId7"/>
              </a:rPr>
              <a:t>Trauma-Informed Care: A Missing Link in Addressing Burnout - PMC (nih.gov)</a:t>
            </a:r>
            <a:endParaRPr lang="en-US" dirty="0"/>
          </a:p>
          <a:p>
            <a:pPr>
              <a:buFont typeface="Courier New" panose="02070309020205020404" pitchFamily="49" charset="0"/>
              <a:buChar char="o"/>
            </a:pPr>
            <a:r>
              <a:rPr lang="en-US" u="sng" dirty="0">
                <a:hlinkClick r:id="rId8"/>
              </a:rPr>
              <a:t>Trauma-Informed Medical Care: Patient Response to a Primary Care Provider Communication Training - PMC (nih.gov)</a:t>
            </a:r>
            <a:endParaRPr lang="en-US" dirty="0"/>
          </a:p>
          <a:p>
            <a:pPr>
              <a:buFont typeface="Courier New" panose="02070309020205020404" pitchFamily="49" charset="0"/>
              <a:buChar char="o"/>
            </a:pPr>
            <a:endPar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p>
        </p:txBody>
      </p:sp>
      <p:sp>
        <p:nvSpPr>
          <p:cNvPr id="5" name="Slide Number Placeholder 4">
            <a:extLst>
              <a:ext uri="{FF2B5EF4-FFF2-40B4-BE49-F238E27FC236}">
                <a16:creationId xmlns:a16="http://schemas.microsoft.com/office/drawing/2014/main" id="{F56AD607-5F05-4E90-05E6-6ED8F3EEFFBB}"/>
              </a:ext>
            </a:extLst>
          </p:cNvPr>
          <p:cNvSpPr>
            <a:spLocks noGrp="1"/>
          </p:cNvSpPr>
          <p:nvPr>
            <p:ph type="sldNum" sz="quarter" idx="12"/>
          </p:nvPr>
        </p:nvSpPr>
        <p:spPr/>
        <p:txBody>
          <a:bodyPr/>
          <a:lstStyle/>
          <a:p>
            <a:pPr defTabSz="914263"/>
            <a:fld id="{8C8B385D-DF67-E241-B0BF-76B80A8E743B}" type="slidenum">
              <a:rPr lang="en-US">
                <a:solidFill>
                  <a:srgbClr val="000000">
                    <a:tint val="75000"/>
                  </a:srgbClr>
                </a:solidFill>
                <a:latin typeface="Arial" panose="020B0604020202020204"/>
              </a:rPr>
              <a:pPr defTabSz="914263"/>
              <a:t>26</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19671147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887889" y="2424759"/>
            <a:ext cx="7096578" cy="449051"/>
          </a:xfrm>
          <a:prstGeom prst="rect">
            <a:avLst/>
          </a:prstGeom>
          <a:solidFill>
            <a:schemeClr val="accent1"/>
          </a:solidFill>
          <a:ln>
            <a:noFill/>
          </a:ln>
          <a:effectLst/>
        </p:spPr>
        <p:txBody>
          <a:bodyPr wrap="none" anchor="ctr"/>
          <a:lstStyle/>
          <a:p>
            <a:pPr defTabSz="914263"/>
            <a:endParaRPr lang="en-US" dirty="0">
              <a:solidFill>
                <a:srgbClr val="000000"/>
              </a:solidFill>
              <a:latin typeface="Arial" panose="020B0604020202020204"/>
            </a:endParaRPr>
          </a:p>
        </p:txBody>
      </p:sp>
      <p:sp>
        <p:nvSpPr>
          <p:cNvPr id="29" name="Rectangle 9"/>
          <p:cNvSpPr>
            <a:spLocks noChangeArrowheads="1"/>
          </p:cNvSpPr>
          <p:nvPr/>
        </p:nvSpPr>
        <p:spPr bwMode="gray">
          <a:xfrm>
            <a:off x="887889" y="3627456"/>
            <a:ext cx="7096578" cy="449052"/>
          </a:xfrm>
          <a:prstGeom prst="rect">
            <a:avLst/>
          </a:prstGeom>
          <a:solidFill>
            <a:schemeClr val="accent1"/>
          </a:solidFill>
          <a:ln>
            <a:noFill/>
          </a:ln>
          <a:effectLst/>
        </p:spPr>
        <p:txBody>
          <a:bodyPr wrap="none" anchor="ctr"/>
          <a:lstStyle/>
          <a:p>
            <a:pPr defTabSz="914263"/>
            <a:endParaRPr lang="en-US" dirty="0">
              <a:solidFill>
                <a:srgbClr val="000000"/>
              </a:solidFill>
              <a:latin typeface="Arial" panose="020B0604020202020204"/>
            </a:endParaRPr>
          </a:p>
        </p:txBody>
      </p:sp>
      <p:sp>
        <p:nvSpPr>
          <p:cNvPr id="23" name="Rectangle 3"/>
          <p:cNvSpPr>
            <a:spLocks noChangeArrowheads="1"/>
          </p:cNvSpPr>
          <p:nvPr/>
        </p:nvSpPr>
        <p:spPr bwMode="gray">
          <a:xfrm>
            <a:off x="887889" y="1822957"/>
            <a:ext cx="7096578" cy="449052"/>
          </a:xfrm>
          <a:prstGeom prst="rect">
            <a:avLst/>
          </a:prstGeom>
          <a:solidFill>
            <a:schemeClr val="accent1"/>
          </a:solidFill>
          <a:ln>
            <a:noFill/>
          </a:ln>
          <a:effectLst/>
        </p:spPr>
        <p:txBody>
          <a:bodyPr wrap="none" anchor="ctr"/>
          <a:lstStyle/>
          <a:p>
            <a:pPr defTabSz="914263"/>
            <a:endParaRPr lang="en-US" dirty="0">
              <a:solidFill>
                <a:srgbClr val="000000"/>
              </a:solidFill>
              <a:latin typeface="Arial" panose="020B0604020202020204"/>
            </a:endParaRPr>
          </a:p>
        </p:txBody>
      </p:sp>
      <p:sp>
        <p:nvSpPr>
          <p:cNvPr id="24" name="Text Box 4"/>
          <p:cNvSpPr txBox="1">
            <a:spLocks noChangeArrowheads="1"/>
          </p:cNvSpPr>
          <p:nvPr/>
        </p:nvSpPr>
        <p:spPr bwMode="gray">
          <a:xfrm>
            <a:off x="970378" y="1883505"/>
            <a:ext cx="6834353" cy="646331"/>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263"/>
            <a:r>
              <a:rPr lang="en-US" dirty="0">
                <a:solidFill>
                  <a:srgbClr val="FFFFFF"/>
                </a:solidFill>
              </a:rPr>
              <a:t>What is trauma, and how does it impact health?</a:t>
            </a:r>
          </a:p>
          <a:p>
            <a:pPr defTabSz="914263"/>
            <a:endParaRPr lang="en-US" altLang="x-none" dirty="0">
              <a:solidFill>
                <a:srgbClr val="FFFFFF"/>
              </a:solidFill>
              <a:latin typeface="Arial" panose="020B0604020202020204"/>
            </a:endParaRPr>
          </a:p>
        </p:txBody>
      </p:sp>
      <p:sp>
        <p:nvSpPr>
          <p:cNvPr id="28" name="Text Box 8"/>
          <p:cNvSpPr txBox="1">
            <a:spLocks noChangeArrowheads="1"/>
          </p:cNvSpPr>
          <p:nvPr/>
        </p:nvSpPr>
        <p:spPr bwMode="gray">
          <a:xfrm>
            <a:off x="970378" y="3681602"/>
            <a:ext cx="6834353" cy="36933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263"/>
            <a:r>
              <a:rPr lang="en-US" altLang="x-none" dirty="0">
                <a:solidFill>
                  <a:srgbClr val="FFFFFF"/>
                </a:solidFill>
                <a:latin typeface="Arial" panose="020B0604020202020204"/>
              </a:rPr>
              <a:t>Action Items</a:t>
            </a:r>
          </a:p>
        </p:txBody>
      </p:sp>
      <p:sp>
        <p:nvSpPr>
          <p:cNvPr id="30" name="Text Box 10"/>
          <p:cNvSpPr txBox="1">
            <a:spLocks noChangeArrowheads="1"/>
          </p:cNvSpPr>
          <p:nvPr/>
        </p:nvSpPr>
        <p:spPr bwMode="gray">
          <a:xfrm>
            <a:off x="997412" y="2482957"/>
            <a:ext cx="6834353" cy="36933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263"/>
            <a:r>
              <a:rPr lang="en-US" altLang="x-none" dirty="0">
                <a:solidFill>
                  <a:srgbClr val="FFFFFF"/>
                </a:solidFill>
              </a:rPr>
              <a:t>What is Trauma Informed Care?</a:t>
            </a:r>
          </a:p>
        </p:txBody>
      </p:sp>
      <p:sp>
        <p:nvSpPr>
          <p:cNvPr id="18" name="Title 1"/>
          <p:cNvSpPr txBox="1">
            <a:spLocks/>
          </p:cNvSpPr>
          <p:nvPr/>
        </p:nvSpPr>
        <p:spPr>
          <a:xfrm>
            <a:off x="857933" y="343302"/>
            <a:ext cx="10438041" cy="841493"/>
          </a:xfrm>
          <a:prstGeom prst="rect">
            <a:avLst/>
          </a:prstGeom>
        </p:spPr>
        <p:txBody>
          <a:bodyPr anchor="ctr" anchorCtr="0">
            <a:noAutofit/>
          </a:bodyPr>
          <a:lstStyle>
            <a:lvl1pPr algn="l" defTabSz="1828800" rtl="0" eaLnBrk="1" latinLnBrk="0" hangingPunct="1">
              <a:lnSpc>
                <a:spcPct val="90000"/>
              </a:lnSpc>
              <a:spcBef>
                <a:spcPct val="0"/>
              </a:spcBef>
              <a:buNone/>
              <a:defRPr sz="6000" b="1" kern="1200" baseline="0">
                <a:solidFill>
                  <a:schemeClr val="tx2"/>
                </a:solidFill>
                <a:latin typeface="+mj-lt"/>
                <a:ea typeface="+mj-ea"/>
                <a:cs typeface="+mj-cs"/>
              </a:defRPr>
            </a:lvl1pPr>
          </a:lstStyle>
          <a:p>
            <a:pPr defTabSz="914217"/>
            <a:r>
              <a:rPr lang="en-US" sz="2999" b="0" dirty="0">
                <a:solidFill>
                  <a:srgbClr val="003B71"/>
                </a:solidFill>
                <a:latin typeface="Arial" panose="020B0604020202020204"/>
              </a:rPr>
              <a:t>Objectives</a:t>
            </a:r>
          </a:p>
        </p:txBody>
      </p:sp>
      <p:sp>
        <p:nvSpPr>
          <p:cNvPr id="4" name="Slide Number Placeholder 3"/>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3</a:t>
            </a:fld>
            <a:endParaRPr lang="en-US" dirty="0">
              <a:solidFill>
                <a:srgbClr val="000000">
                  <a:tint val="75000"/>
                </a:srgbClr>
              </a:solidFill>
              <a:latin typeface="Arial" panose="020B0604020202020204"/>
            </a:endParaRPr>
          </a:p>
        </p:txBody>
      </p:sp>
      <p:sp>
        <p:nvSpPr>
          <p:cNvPr id="27" name="Rectangle 7"/>
          <p:cNvSpPr>
            <a:spLocks noChangeArrowheads="1"/>
          </p:cNvSpPr>
          <p:nvPr/>
        </p:nvSpPr>
        <p:spPr bwMode="gray">
          <a:xfrm>
            <a:off x="887889" y="3011260"/>
            <a:ext cx="7096578" cy="448148"/>
          </a:xfrm>
          <a:prstGeom prst="rect">
            <a:avLst/>
          </a:prstGeom>
          <a:solidFill>
            <a:schemeClr val="accent1"/>
          </a:solidFill>
          <a:ln>
            <a:noFill/>
          </a:ln>
          <a:effectLst/>
        </p:spPr>
        <p:txBody>
          <a:bodyPr wrap="none" anchor="ctr"/>
          <a:lstStyle/>
          <a:p>
            <a:pPr defTabSz="914263"/>
            <a:endParaRPr lang="en-US" dirty="0">
              <a:solidFill>
                <a:srgbClr val="000000"/>
              </a:solidFill>
              <a:latin typeface="Arial" panose="020B0604020202020204"/>
            </a:endParaRPr>
          </a:p>
        </p:txBody>
      </p:sp>
      <p:sp>
        <p:nvSpPr>
          <p:cNvPr id="26" name="Text Box 6"/>
          <p:cNvSpPr txBox="1">
            <a:spLocks noChangeArrowheads="1"/>
          </p:cNvSpPr>
          <p:nvPr/>
        </p:nvSpPr>
        <p:spPr bwMode="gray">
          <a:xfrm>
            <a:off x="997412" y="3083883"/>
            <a:ext cx="6834353" cy="646331"/>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263"/>
            <a:r>
              <a:rPr lang="en-US" dirty="0">
                <a:solidFill>
                  <a:srgbClr val="FFFFFF"/>
                </a:solidFill>
              </a:rPr>
              <a:t>Continuing to Support a Trauma Informed Workforce at KPWA</a:t>
            </a:r>
          </a:p>
          <a:p>
            <a:pPr defTabSz="914263"/>
            <a:endParaRPr lang="en-US" altLang="x-none" dirty="0">
              <a:solidFill>
                <a:srgbClr val="FFFFFF"/>
              </a:solidFill>
              <a:latin typeface="Arial" panose="020B0604020202020204"/>
            </a:endParaRPr>
          </a:p>
        </p:txBody>
      </p:sp>
    </p:spTree>
    <p:extLst>
      <p:ext uri="{BB962C8B-B14F-4D97-AF65-F5344CB8AC3E}">
        <p14:creationId xmlns:p14="http://schemas.microsoft.com/office/powerpoint/2010/main" val="1219444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par>
                                <p:cTn id="22" presetID="9" presetClass="emph" presetSubtype="0" grpId="1" nodeType="withEffect">
                                  <p:stCondLst>
                                    <p:cond delay="0"/>
                                  </p:stCondLst>
                                  <p:childTnLst>
                                    <p:set>
                                      <p:cBhvr rctx="PPT">
                                        <p:cTn id="23" dur="indefinite"/>
                                        <p:tgtEl>
                                          <p:spTgt spid="23"/>
                                        </p:tgtEl>
                                        <p:attrNameLst>
                                          <p:attrName>style.opacity</p:attrName>
                                        </p:attrNameLst>
                                      </p:cBhvr>
                                      <p:to>
                                        <p:strVal val="0.4"/>
                                      </p:to>
                                    </p:set>
                                    <p:animEffect filter="image" prLst="opacity: 0.4">
                                      <p:cBhvr rctx="IE">
                                        <p:cTn id="24" dur="indefinite"/>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par>
                                <p:cTn id="33" presetID="9" presetClass="emph" presetSubtype="0" grpId="1" nodeType="withEffect">
                                  <p:stCondLst>
                                    <p:cond delay="0"/>
                                  </p:stCondLst>
                                  <p:childTnLst>
                                    <p:set>
                                      <p:cBhvr rctx="PPT">
                                        <p:cTn id="34" dur="indefinite"/>
                                        <p:tgtEl>
                                          <p:spTgt spid="25"/>
                                        </p:tgtEl>
                                        <p:attrNameLst>
                                          <p:attrName>style.opacity</p:attrName>
                                        </p:attrNameLst>
                                      </p:cBhvr>
                                      <p:to>
                                        <p:strVal val="0.4"/>
                                      </p:to>
                                    </p:set>
                                    <p:animEffect filter="image" prLst="opacity: 0.4">
                                      <p:cBhvr rctx="IE">
                                        <p:cTn id="35" dur="indefinite"/>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9" presetClass="emph" presetSubtype="0" grpId="1" nodeType="withEffect">
                                  <p:stCondLst>
                                    <p:cond delay="0"/>
                                  </p:stCondLst>
                                  <p:childTnLst>
                                    <p:set>
                                      <p:cBhvr rctx="PPT">
                                        <p:cTn id="42" dur="indefinite"/>
                                        <p:tgtEl>
                                          <p:spTgt spid="27"/>
                                        </p:tgtEl>
                                        <p:attrNameLst>
                                          <p:attrName>style.opacity</p:attrName>
                                        </p:attrNameLst>
                                      </p:cBhvr>
                                      <p:to>
                                        <p:strVal val="0.4"/>
                                      </p:to>
                                    </p:set>
                                    <p:animEffect filter="image" prLst="opacity: 0.4">
                                      <p:cBhvr rctx="IE">
                                        <p:cTn id="43" dur="indefinite"/>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9" grpId="0" animBg="1"/>
      <p:bldP spid="23" grpId="0" animBg="1"/>
      <p:bldP spid="23" grpId="1" animBg="1"/>
      <p:bldP spid="24" grpId="0"/>
      <p:bldP spid="27" grpId="0" animBg="1"/>
      <p:bldP spid="27" grpId="1"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FF08C-2F67-1007-5558-F3F0D419B452}"/>
              </a:ext>
            </a:extLst>
          </p:cNvPr>
          <p:cNvSpPr>
            <a:spLocks noGrp="1"/>
          </p:cNvSpPr>
          <p:nvPr>
            <p:ph type="title"/>
          </p:nvPr>
        </p:nvSpPr>
        <p:spPr/>
        <p:txBody>
          <a:bodyPr/>
          <a:lstStyle/>
          <a:p>
            <a:r>
              <a:rPr lang="en-US" dirty="0"/>
              <a:t>DEFINING TRAUMA AND UNDERSTANDING ITS IMPACTS</a:t>
            </a:r>
          </a:p>
        </p:txBody>
      </p:sp>
      <p:sp>
        <p:nvSpPr>
          <p:cNvPr id="2" name="Slide Number Placeholder 1">
            <a:extLst>
              <a:ext uri="{FF2B5EF4-FFF2-40B4-BE49-F238E27FC236}">
                <a16:creationId xmlns:a16="http://schemas.microsoft.com/office/drawing/2014/main" id="{DE2A1A89-6B91-A409-68FE-5E1055CDA683}"/>
              </a:ext>
            </a:extLst>
          </p:cNvPr>
          <p:cNvSpPr>
            <a:spLocks noGrp="1"/>
          </p:cNvSpPr>
          <p:nvPr>
            <p:ph type="sldNum" sz="quarter" idx="11"/>
          </p:nvPr>
        </p:nvSpPr>
        <p:spPr/>
        <p:txBody>
          <a:bodyPr/>
          <a:lstStyle/>
          <a:p>
            <a:pPr defTabSz="914263"/>
            <a:fld id="{8C8B385D-DF67-E241-B0BF-76B80A8E743B}" type="slidenum">
              <a:rPr lang="en-US">
                <a:solidFill>
                  <a:srgbClr val="000000">
                    <a:tint val="75000"/>
                  </a:srgbClr>
                </a:solidFill>
                <a:latin typeface="Arial" panose="020B0604020202020204"/>
              </a:rPr>
              <a:pPr defTabSz="914263"/>
              <a:t>4</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427505090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ith long hair wearing a green shirt&#10;&#10;Description automatically generated">
            <a:extLst>
              <a:ext uri="{FF2B5EF4-FFF2-40B4-BE49-F238E27FC236}">
                <a16:creationId xmlns:a16="http://schemas.microsoft.com/office/drawing/2014/main" id="{3F5E8A0E-8C71-309E-2D74-B37766D4FBD9}"/>
              </a:ext>
            </a:extLst>
          </p:cNvPr>
          <p:cNvPicPr>
            <a:picLocks noGrp="1" noChangeAspect="1"/>
          </p:cNvPicPr>
          <p:nvPr>
            <p:ph type="pic" sz="quarter" idx="18"/>
          </p:nvPr>
        </p:nvPicPr>
        <p:blipFill rotWithShape="1">
          <a:blip r:embed="rId3"/>
          <a:srcRect l="26654" r="32110"/>
          <a:stretch/>
        </p:blipFill>
        <p:spPr>
          <a:xfrm>
            <a:off x="7943610" y="447"/>
            <a:ext cx="4248390" cy="6857107"/>
          </a:xfrm>
        </p:spPr>
      </p:pic>
      <p:sp>
        <p:nvSpPr>
          <p:cNvPr id="7" name="Text Placeholder 6">
            <a:extLst>
              <a:ext uri="{FF2B5EF4-FFF2-40B4-BE49-F238E27FC236}">
                <a16:creationId xmlns:a16="http://schemas.microsoft.com/office/drawing/2014/main" id="{AED6A61C-C4E4-B744-CC0D-E0314BBD0E5C}"/>
              </a:ext>
            </a:extLst>
          </p:cNvPr>
          <p:cNvSpPr>
            <a:spLocks noGrp="1"/>
          </p:cNvSpPr>
          <p:nvPr>
            <p:ph type="body" sz="quarter" idx="17"/>
          </p:nvPr>
        </p:nvSpPr>
        <p:spPr/>
        <p:txBody>
          <a:bodyPr/>
          <a:lstStyle/>
          <a:p>
            <a:r>
              <a:rPr lang="en-US" dirty="0">
                <a:solidFill>
                  <a:schemeClr val="tx2"/>
                </a:solidFill>
              </a:rPr>
              <a:t>“Individual trauma is an event or circumstance experienced by an individual resulting in physical, emotional, and/or life-threatening harm which has lasting adverse effects on the individual’s mental, physical, or emotional, social, and/or spiritual health and well-being.”</a:t>
            </a:r>
          </a:p>
          <a:p>
            <a:r>
              <a:rPr lang="en-US" dirty="0">
                <a:solidFill>
                  <a:schemeClr val="tx2"/>
                </a:solidFill>
              </a:rPr>
              <a:t>- Substance Abuse and Mental Health Services Administration (SAMHSA)</a:t>
            </a:r>
          </a:p>
          <a:p>
            <a:endParaRPr lang="en-US" dirty="0"/>
          </a:p>
        </p:txBody>
      </p:sp>
      <p:sp>
        <p:nvSpPr>
          <p:cNvPr id="6" name="Title 5">
            <a:extLst>
              <a:ext uri="{FF2B5EF4-FFF2-40B4-BE49-F238E27FC236}">
                <a16:creationId xmlns:a16="http://schemas.microsoft.com/office/drawing/2014/main" id="{5372DF2B-2D49-686E-0B37-7837E0C53CEB}"/>
              </a:ext>
            </a:extLst>
          </p:cNvPr>
          <p:cNvSpPr>
            <a:spLocks noGrp="1"/>
          </p:cNvSpPr>
          <p:nvPr>
            <p:ph type="title"/>
          </p:nvPr>
        </p:nvSpPr>
        <p:spPr/>
        <p:txBody>
          <a:bodyPr/>
          <a:lstStyle/>
          <a:p>
            <a:r>
              <a:rPr lang="en-US" dirty="0"/>
              <a:t>Defining Trauma</a:t>
            </a:r>
          </a:p>
        </p:txBody>
      </p:sp>
      <p:sp>
        <p:nvSpPr>
          <p:cNvPr id="5" name="Slide Number Placeholder 4">
            <a:extLst>
              <a:ext uri="{FF2B5EF4-FFF2-40B4-BE49-F238E27FC236}">
                <a16:creationId xmlns:a16="http://schemas.microsoft.com/office/drawing/2014/main" id="{95B48488-C437-0B75-9806-185DBC2DB2AD}"/>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5</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394115561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6</a:t>
            </a:fld>
            <a:endParaRPr lang="en-US" dirty="0">
              <a:solidFill>
                <a:srgbClr val="000000">
                  <a:tint val="75000"/>
                </a:srgbClr>
              </a:solidFill>
              <a:latin typeface="Arial" panose="020B0604020202020204"/>
            </a:endParaRPr>
          </a:p>
        </p:txBody>
      </p:sp>
      <p:sp>
        <p:nvSpPr>
          <p:cNvPr id="34" name="Title 1"/>
          <p:cNvSpPr txBox="1">
            <a:spLocks/>
          </p:cNvSpPr>
          <p:nvPr/>
        </p:nvSpPr>
        <p:spPr>
          <a:xfrm>
            <a:off x="857933" y="343302"/>
            <a:ext cx="10438041" cy="841493"/>
          </a:xfrm>
          <a:prstGeom prst="rect">
            <a:avLst/>
          </a:prstGeom>
        </p:spPr>
        <p:txBody>
          <a:bodyPr anchor="ctr" anchorCtr="0">
            <a:noAutofit/>
          </a:bodyPr>
          <a:lstStyle>
            <a:lvl1pPr algn="l" defTabSz="1828800" rtl="0" eaLnBrk="1" latinLnBrk="0" hangingPunct="1">
              <a:lnSpc>
                <a:spcPct val="90000"/>
              </a:lnSpc>
              <a:spcBef>
                <a:spcPct val="0"/>
              </a:spcBef>
              <a:buNone/>
              <a:defRPr sz="6000" b="1" kern="1200" baseline="0">
                <a:solidFill>
                  <a:schemeClr val="tx2"/>
                </a:solidFill>
                <a:latin typeface="+mj-lt"/>
                <a:ea typeface="+mj-ea"/>
                <a:cs typeface="+mj-cs"/>
              </a:defRPr>
            </a:lvl1pPr>
          </a:lstStyle>
          <a:p>
            <a:pPr defTabSz="914217"/>
            <a:r>
              <a:rPr lang="en-US" sz="2599" b="0" dirty="0">
                <a:solidFill>
                  <a:srgbClr val="003B71"/>
                </a:solidFill>
                <a:latin typeface="Arial" panose="020B0604020202020204"/>
              </a:rPr>
              <a:t>Defining Trauma</a:t>
            </a:r>
          </a:p>
        </p:txBody>
      </p:sp>
      <p:sp>
        <p:nvSpPr>
          <p:cNvPr id="38" name="Text Box 6"/>
          <p:cNvSpPr txBox="1">
            <a:spLocks noChangeArrowheads="1"/>
          </p:cNvSpPr>
          <p:nvPr/>
        </p:nvSpPr>
        <p:spPr bwMode="gray">
          <a:xfrm>
            <a:off x="857933" y="1280440"/>
            <a:ext cx="10142010" cy="280076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285693" indent="-285693" defTabSz="914263">
              <a:buFont typeface="Courier New" panose="02070309020205020404" pitchFamily="49" charset="0"/>
              <a:buChar char="o"/>
            </a:pPr>
            <a:endParaRPr lang="en-US" sz="2200" dirty="0">
              <a:solidFill>
                <a:srgbClr val="003B71"/>
              </a:solidFill>
            </a:endParaRPr>
          </a:p>
          <a:p>
            <a:pPr marL="285693" indent="-285693" defTabSz="914263">
              <a:buFont typeface="Courier New" panose="02070309020205020404" pitchFamily="49" charset="0"/>
              <a:buChar char="o"/>
            </a:pPr>
            <a:endParaRPr lang="en-US" sz="2200" dirty="0">
              <a:solidFill>
                <a:srgbClr val="003B71"/>
              </a:solidFill>
            </a:endParaRPr>
          </a:p>
          <a:p>
            <a:pPr marL="285693" indent="-285693" defTabSz="914263">
              <a:buFont typeface="Courier New" panose="02070309020205020404" pitchFamily="49" charset="0"/>
              <a:buChar char="o"/>
            </a:pPr>
            <a:r>
              <a:rPr lang="en-US" sz="2200" dirty="0">
                <a:solidFill>
                  <a:srgbClr val="003B71"/>
                </a:solidFill>
              </a:rPr>
              <a:t>Adverse Childhood Experiences (ACES): Stressful or traumatic events, including abuse, neglect, and household dysfunction, that occur during childhood. </a:t>
            </a:r>
          </a:p>
          <a:p>
            <a:pPr marL="285693" indent="-285693" defTabSz="914263">
              <a:buFont typeface="Courier New" panose="02070309020205020404" pitchFamily="49" charset="0"/>
              <a:buChar char="o"/>
            </a:pPr>
            <a:endParaRPr lang="en-US" sz="2200" dirty="0">
              <a:solidFill>
                <a:srgbClr val="003B71"/>
              </a:solidFill>
            </a:endParaRPr>
          </a:p>
          <a:p>
            <a:pPr marL="285693" indent="-285693" defTabSz="914263">
              <a:buFont typeface="Courier New" panose="02070309020205020404" pitchFamily="49" charset="0"/>
              <a:buChar char="o"/>
            </a:pPr>
            <a:r>
              <a:rPr lang="en-US" sz="2200" dirty="0">
                <a:solidFill>
                  <a:srgbClr val="003B71"/>
                </a:solidFill>
              </a:rPr>
              <a:t>Toxic Stress: A stress response that occurs when a person experiences strong, frequent, and/or prolonged adversity without adequate support.</a:t>
            </a:r>
          </a:p>
        </p:txBody>
      </p:sp>
      <p:sp>
        <p:nvSpPr>
          <p:cNvPr id="30" name="Text Box 15">
            <a:extLst>
              <a:ext uri="{FF2B5EF4-FFF2-40B4-BE49-F238E27FC236}">
                <a16:creationId xmlns:a16="http://schemas.microsoft.com/office/drawing/2014/main" id="{574C1AD8-B0D1-D34D-982A-73C1328D11A3}"/>
              </a:ext>
            </a:extLst>
          </p:cNvPr>
          <p:cNvSpPr txBox="1">
            <a:spLocks noChangeArrowheads="1"/>
          </p:cNvSpPr>
          <p:nvPr/>
        </p:nvSpPr>
        <p:spPr bwMode="gray">
          <a:xfrm>
            <a:off x="6649062" y="3939075"/>
            <a:ext cx="3392706" cy="1885131"/>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defTabSz="914263">
              <a:spcBef>
                <a:spcPts val="250"/>
              </a:spcBef>
              <a:defRPr/>
            </a:pPr>
            <a:r>
              <a:rPr lang="en-US" sz="1400" b="1" dirty="0">
                <a:solidFill>
                  <a:srgbClr val="FFFFFF"/>
                </a:solidFill>
                <a:latin typeface="Arial" panose="020B0604020202020204"/>
              </a:rPr>
              <a:t>TEMPLATES GROUPED BY TYPE</a:t>
            </a:r>
          </a:p>
          <a:p>
            <a:pPr marL="228554" indent="-228554" defTabSz="914263">
              <a:spcBef>
                <a:spcPts val="250"/>
              </a:spcBef>
              <a:buFont typeface="Wingdings" pitchFamily="2" charset="2"/>
              <a:buChar char="§"/>
              <a:defRPr/>
            </a:pPr>
            <a:r>
              <a:rPr lang="en-US" sz="1400" b="1" dirty="0">
                <a:solidFill>
                  <a:srgbClr val="FFFFFF"/>
                </a:solidFill>
                <a:latin typeface="Arial" panose="020B0604020202020204"/>
              </a:rPr>
              <a:t>Title</a:t>
            </a:r>
            <a:r>
              <a:rPr lang="en-US" sz="1400" dirty="0">
                <a:solidFill>
                  <a:srgbClr val="FFFFFF"/>
                </a:solidFill>
                <a:latin typeface="Arial" panose="020B0604020202020204"/>
              </a:rPr>
              <a:t> — Texture, Basic Gradient, Photo and Basic Solid</a:t>
            </a:r>
          </a:p>
          <a:p>
            <a:pPr marL="228554" indent="-228554" defTabSz="914263">
              <a:spcBef>
                <a:spcPts val="250"/>
              </a:spcBef>
              <a:buFont typeface="Wingdings" pitchFamily="2" charset="2"/>
              <a:buChar char="§"/>
              <a:defRPr/>
            </a:pPr>
            <a:r>
              <a:rPr lang="en-US" sz="1400" b="1" dirty="0">
                <a:solidFill>
                  <a:srgbClr val="FFFFFF"/>
                </a:solidFill>
                <a:latin typeface="Arial" panose="020B0604020202020204"/>
              </a:rPr>
              <a:t>Transition</a:t>
            </a:r>
          </a:p>
          <a:p>
            <a:pPr marL="228554" indent="-228554" defTabSz="914263">
              <a:spcBef>
                <a:spcPts val="250"/>
              </a:spcBef>
              <a:buFont typeface="Wingdings" pitchFamily="2" charset="2"/>
              <a:buChar char="§"/>
              <a:defRPr/>
            </a:pPr>
            <a:r>
              <a:rPr lang="en-US" sz="1400" b="1" dirty="0">
                <a:solidFill>
                  <a:srgbClr val="FFFFFF"/>
                </a:solidFill>
                <a:latin typeface="Arial" panose="020B0604020202020204"/>
              </a:rPr>
              <a:t>Content</a:t>
            </a:r>
          </a:p>
          <a:p>
            <a:pPr marL="228554" indent="-228554" defTabSz="914263">
              <a:spcBef>
                <a:spcPts val="250"/>
              </a:spcBef>
              <a:buFont typeface="Wingdings" pitchFamily="2" charset="2"/>
              <a:buChar char="§"/>
              <a:defRPr/>
            </a:pPr>
            <a:endParaRPr lang="en-US" sz="600" dirty="0">
              <a:solidFill>
                <a:srgbClr val="FFFFFF"/>
              </a:solidFill>
              <a:latin typeface="Arial" panose="020B0604020202020204"/>
            </a:endParaRPr>
          </a:p>
          <a:p>
            <a:pPr defTabSz="914263">
              <a:spcBef>
                <a:spcPts val="250"/>
              </a:spcBef>
              <a:defRPr/>
            </a:pPr>
            <a:r>
              <a:rPr lang="en-US" sz="1400" b="1" dirty="0">
                <a:solidFill>
                  <a:srgbClr val="FFFFFF"/>
                </a:solidFill>
              </a:rPr>
              <a:t>TIP: </a:t>
            </a:r>
            <a:r>
              <a:rPr lang="en-US" sz="1400" dirty="0">
                <a:solidFill>
                  <a:srgbClr val="FFFFFF"/>
                </a:solidFill>
              </a:rPr>
              <a:t>After applying layout, click </a:t>
            </a:r>
            <a:r>
              <a:rPr lang="en-US" sz="1400" b="1" dirty="0">
                <a:solidFill>
                  <a:srgbClr val="FFFFFF"/>
                </a:solidFill>
              </a:rPr>
              <a:t>Reset Slide </a:t>
            </a:r>
            <a:r>
              <a:rPr lang="en-US" sz="1400" dirty="0">
                <a:solidFill>
                  <a:srgbClr val="FFFFFF"/>
                </a:solidFill>
              </a:rPr>
              <a:t>to ensure full conversion.</a:t>
            </a:r>
          </a:p>
        </p:txBody>
      </p:sp>
    </p:spTree>
    <p:extLst>
      <p:ext uri="{BB962C8B-B14F-4D97-AF65-F5344CB8AC3E}">
        <p14:creationId xmlns:p14="http://schemas.microsoft.com/office/powerpoint/2010/main" val="132981337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p:cNvSpPr>
            <a:spLocks noGrp="1"/>
          </p:cNvSpPr>
          <p:nvPr>
            <p:ph type="title"/>
          </p:nvPr>
        </p:nvSpPr>
        <p:spPr>
          <a:xfrm>
            <a:off x="876980" y="343302"/>
            <a:ext cx="8838049" cy="1004756"/>
          </a:xfrm>
        </p:spPr>
        <p:txBody>
          <a:bodyPr/>
          <a:lstStyle/>
          <a:p>
            <a:r>
              <a:rPr lang="en-US" dirty="0"/>
              <a:t>Defining Trauma: ACES</a:t>
            </a:r>
          </a:p>
        </p:txBody>
      </p:sp>
      <p:sp>
        <p:nvSpPr>
          <p:cNvPr id="2" name="Slide Number Placeholder 1"/>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7</a:t>
            </a:fld>
            <a:endParaRPr lang="en-US" dirty="0">
              <a:solidFill>
                <a:srgbClr val="000000">
                  <a:tint val="75000"/>
                </a:srgbClr>
              </a:solidFill>
              <a:latin typeface="Arial" panose="020B0604020202020204"/>
            </a:endParaRPr>
          </a:p>
        </p:txBody>
      </p:sp>
      <p:sp>
        <p:nvSpPr>
          <p:cNvPr id="24" name="Text Placeholder 2"/>
          <p:cNvSpPr txBox="1">
            <a:spLocks/>
          </p:cNvSpPr>
          <p:nvPr/>
        </p:nvSpPr>
        <p:spPr>
          <a:xfrm>
            <a:off x="515929" y="2852236"/>
            <a:ext cx="2736610" cy="2800289"/>
          </a:xfrm>
          <a:prstGeom prst="rect">
            <a:avLst/>
          </a:prstGeom>
          <a:solidFill>
            <a:schemeClr val="bg2">
              <a:alpha val="61000"/>
            </a:schemeClr>
          </a:solidFill>
        </p:spPr>
        <p:txBody>
          <a:bodyPr lIns="137142" tIns="137142" rIns="137142">
            <a:noAutofit/>
          </a:bodyPr>
          <a:lstStyle>
            <a:lvl1pPr marL="0" indent="0" algn="l" defTabSz="1828800" rtl="0" eaLnBrk="1" latinLnBrk="0" hangingPunct="1">
              <a:lnSpc>
                <a:spcPts val="4800"/>
              </a:lnSpc>
              <a:spcBef>
                <a:spcPts val="2000"/>
              </a:spcBef>
              <a:buFontTx/>
              <a:buNone/>
              <a:defRPr sz="3600" kern="1200" baseline="0">
                <a:solidFill>
                  <a:schemeClr val="tx1">
                    <a:lumMod val="85000"/>
                    <a:lumOff val="15000"/>
                  </a:schemeClr>
                </a:solidFill>
                <a:latin typeface="+mn-lt"/>
                <a:ea typeface="+mn-ea"/>
                <a:cs typeface="+mn-cs"/>
              </a:defRPr>
            </a:lvl1pPr>
            <a:lvl2pPr marL="9144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2pPr>
            <a:lvl3pPr marL="18288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3pPr>
            <a:lvl4pPr marL="27432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4pPr>
            <a:lvl5pPr marL="36576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Emotional</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Physical</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Sexual</a:t>
            </a:r>
          </a:p>
        </p:txBody>
      </p:sp>
      <p:sp>
        <p:nvSpPr>
          <p:cNvPr id="25" name="TextBox 24"/>
          <p:cNvSpPr txBox="1"/>
          <p:nvPr/>
        </p:nvSpPr>
        <p:spPr>
          <a:xfrm>
            <a:off x="515929" y="2314395"/>
            <a:ext cx="2736610" cy="428887"/>
          </a:xfrm>
          <a:prstGeom prst="rect">
            <a:avLst/>
          </a:prstGeom>
          <a:solidFill>
            <a:schemeClr val="accent1"/>
          </a:solidFill>
        </p:spPr>
        <p:txBody>
          <a:bodyPr wrap="square" rtlCol="0" anchor="ctr" anchorCtr="0">
            <a:noAutofit/>
          </a:bodyPr>
          <a:lstStyle/>
          <a:p>
            <a:pPr algn="ctr" defTabSz="914263"/>
            <a:r>
              <a:rPr lang="en-US" dirty="0">
                <a:solidFill>
                  <a:srgbClr val="FFFFFF"/>
                </a:solidFill>
                <a:latin typeface="Arial" panose="020B0604020202020204"/>
              </a:rPr>
              <a:t>Abuse</a:t>
            </a:r>
          </a:p>
        </p:txBody>
      </p:sp>
      <p:sp>
        <p:nvSpPr>
          <p:cNvPr id="28" name="Text Placeholder 2"/>
          <p:cNvSpPr txBox="1">
            <a:spLocks/>
          </p:cNvSpPr>
          <p:nvPr/>
        </p:nvSpPr>
        <p:spPr>
          <a:xfrm>
            <a:off x="6201982" y="2852236"/>
            <a:ext cx="2736610" cy="2800289"/>
          </a:xfrm>
          <a:prstGeom prst="rect">
            <a:avLst/>
          </a:prstGeom>
          <a:solidFill>
            <a:schemeClr val="bg2">
              <a:alpha val="61000"/>
            </a:schemeClr>
          </a:solidFill>
        </p:spPr>
        <p:txBody>
          <a:bodyPr lIns="137142" tIns="137142" rIns="137142">
            <a:noAutofit/>
          </a:bodyPr>
          <a:lstStyle>
            <a:lvl1pPr marL="0" indent="0" algn="l" defTabSz="1828800" rtl="0" eaLnBrk="1" latinLnBrk="0" hangingPunct="1">
              <a:lnSpc>
                <a:spcPts val="4800"/>
              </a:lnSpc>
              <a:spcBef>
                <a:spcPts val="2000"/>
              </a:spcBef>
              <a:buFontTx/>
              <a:buNone/>
              <a:defRPr sz="3600" kern="1200" baseline="0">
                <a:solidFill>
                  <a:schemeClr val="tx1">
                    <a:lumMod val="85000"/>
                    <a:lumOff val="15000"/>
                  </a:schemeClr>
                </a:solidFill>
                <a:latin typeface="+mn-lt"/>
                <a:ea typeface="+mn-ea"/>
                <a:cs typeface="+mn-cs"/>
              </a:defRPr>
            </a:lvl1pPr>
            <a:lvl2pPr marL="9144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2pPr>
            <a:lvl3pPr marL="18288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3pPr>
            <a:lvl4pPr marL="27432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4pPr>
            <a:lvl5pPr marL="36576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Substance Misuse</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Mental Illness</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Suicidal thoughts or behavior</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Divorce or separation</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Incarceration</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Witnessing intimate partner violence</a:t>
            </a:r>
          </a:p>
          <a:p>
            <a:pPr marL="228554" indent="-228554" defTabSz="914217">
              <a:lnSpc>
                <a:spcPts val="1800"/>
              </a:lnSpc>
              <a:spcBef>
                <a:spcPts val="1000"/>
              </a:spcBef>
              <a:buFont typeface="Courier New" panose="02070309020205020404" pitchFamily="49" charset="0"/>
              <a:buChar char="o"/>
            </a:pPr>
            <a:endParaRPr lang="en-US" sz="1500" dirty="0">
              <a:solidFill>
                <a:srgbClr val="000000">
                  <a:lumMod val="85000"/>
                  <a:lumOff val="15000"/>
                </a:srgbClr>
              </a:solidFill>
              <a:latin typeface="Arial" panose="020B0604020202020204"/>
            </a:endParaRPr>
          </a:p>
          <a:p>
            <a:pPr marL="228554" indent="-228554" defTabSz="914217">
              <a:lnSpc>
                <a:spcPts val="1800"/>
              </a:lnSpc>
              <a:spcBef>
                <a:spcPts val="1000"/>
              </a:spcBef>
              <a:buFont typeface="Courier New" panose="02070309020205020404" pitchFamily="49" charset="0"/>
              <a:buChar char="o"/>
            </a:pPr>
            <a:endParaRPr lang="en-US" sz="1500" dirty="0">
              <a:solidFill>
                <a:srgbClr val="000000">
                  <a:lumMod val="85000"/>
                  <a:lumOff val="15000"/>
                </a:srgbClr>
              </a:solidFill>
              <a:latin typeface="Arial" panose="020B0604020202020204"/>
            </a:endParaRPr>
          </a:p>
          <a:p>
            <a:pPr marL="228554" indent="-228554" defTabSz="914217">
              <a:lnSpc>
                <a:spcPts val="1800"/>
              </a:lnSpc>
              <a:spcBef>
                <a:spcPts val="1000"/>
              </a:spcBef>
              <a:buFont typeface="Courier New" panose="02070309020205020404" pitchFamily="49" charset="0"/>
              <a:buChar char="o"/>
            </a:pPr>
            <a:endParaRPr lang="en-US" sz="1500" dirty="0">
              <a:solidFill>
                <a:srgbClr val="000000">
                  <a:lumMod val="85000"/>
                  <a:lumOff val="15000"/>
                </a:srgbClr>
              </a:solidFill>
              <a:latin typeface="Arial" panose="020B0604020202020204"/>
            </a:endParaRPr>
          </a:p>
        </p:txBody>
      </p:sp>
      <p:sp>
        <p:nvSpPr>
          <p:cNvPr id="29" name="TextBox 28"/>
          <p:cNvSpPr txBox="1"/>
          <p:nvPr/>
        </p:nvSpPr>
        <p:spPr>
          <a:xfrm>
            <a:off x="6201982" y="2313407"/>
            <a:ext cx="2736610" cy="428887"/>
          </a:xfrm>
          <a:prstGeom prst="rect">
            <a:avLst/>
          </a:prstGeom>
          <a:solidFill>
            <a:schemeClr val="accent1"/>
          </a:solidFill>
        </p:spPr>
        <p:txBody>
          <a:bodyPr wrap="square" rtlCol="0" anchor="ctr" anchorCtr="0">
            <a:noAutofit/>
          </a:bodyPr>
          <a:lstStyle/>
          <a:p>
            <a:pPr algn="ctr" defTabSz="914263"/>
            <a:r>
              <a:rPr lang="en-US" dirty="0">
                <a:solidFill>
                  <a:srgbClr val="FFFFFF"/>
                </a:solidFill>
                <a:latin typeface="Arial" panose="020B0604020202020204"/>
              </a:rPr>
              <a:t>Household Challenges*</a:t>
            </a:r>
          </a:p>
        </p:txBody>
      </p:sp>
      <p:sp>
        <p:nvSpPr>
          <p:cNvPr id="34" name="Text Placeholder 2"/>
          <p:cNvSpPr txBox="1">
            <a:spLocks/>
          </p:cNvSpPr>
          <p:nvPr/>
        </p:nvSpPr>
        <p:spPr>
          <a:xfrm>
            <a:off x="3359390" y="2852236"/>
            <a:ext cx="2736610" cy="2789145"/>
          </a:xfrm>
          <a:prstGeom prst="rect">
            <a:avLst/>
          </a:prstGeom>
          <a:solidFill>
            <a:schemeClr val="bg2">
              <a:alpha val="61000"/>
            </a:schemeClr>
          </a:solidFill>
        </p:spPr>
        <p:txBody>
          <a:bodyPr lIns="137142" tIns="137142" rIns="137142">
            <a:noAutofit/>
          </a:bodyPr>
          <a:lstStyle>
            <a:lvl1pPr marL="0" indent="0" algn="l" defTabSz="1828800" rtl="0" eaLnBrk="1" latinLnBrk="0" hangingPunct="1">
              <a:lnSpc>
                <a:spcPts val="4800"/>
              </a:lnSpc>
              <a:spcBef>
                <a:spcPts val="2000"/>
              </a:spcBef>
              <a:buFontTx/>
              <a:buNone/>
              <a:defRPr sz="3600" kern="1200" baseline="0">
                <a:solidFill>
                  <a:schemeClr val="tx1">
                    <a:lumMod val="85000"/>
                    <a:lumOff val="15000"/>
                  </a:schemeClr>
                </a:solidFill>
                <a:latin typeface="+mn-lt"/>
                <a:ea typeface="+mn-ea"/>
                <a:cs typeface="+mn-cs"/>
              </a:defRPr>
            </a:lvl1pPr>
            <a:lvl2pPr marL="9144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2pPr>
            <a:lvl3pPr marL="18288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3pPr>
            <a:lvl4pPr marL="27432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4pPr>
            <a:lvl5pPr marL="36576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Emotional</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Physical</a:t>
            </a:r>
          </a:p>
        </p:txBody>
      </p:sp>
      <p:sp>
        <p:nvSpPr>
          <p:cNvPr id="35" name="TextBox 34"/>
          <p:cNvSpPr txBox="1"/>
          <p:nvPr/>
        </p:nvSpPr>
        <p:spPr>
          <a:xfrm>
            <a:off x="3358956" y="2313407"/>
            <a:ext cx="2736610" cy="428887"/>
          </a:xfrm>
          <a:prstGeom prst="rect">
            <a:avLst/>
          </a:prstGeom>
          <a:solidFill>
            <a:schemeClr val="accent1"/>
          </a:solidFill>
        </p:spPr>
        <p:txBody>
          <a:bodyPr wrap="square" rtlCol="0" anchor="ctr" anchorCtr="0">
            <a:noAutofit/>
          </a:bodyPr>
          <a:lstStyle/>
          <a:p>
            <a:pPr algn="ctr" defTabSz="914263"/>
            <a:r>
              <a:rPr lang="en-US" dirty="0">
                <a:solidFill>
                  <a:srgbClr val="FFFFFF"/>
                </a:solidFill>
                <a:latin typeface="Arial" panose="020B0604020202020204"/>
              </a:rPr>
              <a:t>Neglect</a:t>
            </a:r>
          </a:p>
        </p:txBody>
      </p:sp>
      <p:sp>
        <p:nvSpPr>
          <p:cNvPr id="3" name="TextBox 2">
            <a:extLst>
              <a:ext uri="{FF2B5EF4-FFF2-40B4-BE49-F238E27FC236}">
                <a16:creationId xmlns:a16="http://schemas.microsoft.com/office/drawing/2014/main" id="{0925560B-2EEE-FC82-B757-09B6EF8BD4EC}"/>
              </a:ext>
            </a:extLst>
          </p:cNvPr>
          <p:cNvSpPr txBox="1"/>
          <p:nvPr/>
        </p:nvSpPr>
        <p:spPr>
          <a:xfrm>
            <a:off x="9026457" y="2313407"/>
            <a:ext cx="2736610" cy="428887"/>
          </a:xfrm>
          <a:prstGeom prst="rect">
            <a:avLst/>
          </a:prstGeom>
          <a:solidFill>
            <a:schemeClr val="accent1"/>
          </a:solidFill>
        </p:spPr>
        <p:txBody>
          <a:bodyPr wrap="square" rtlCol="0" anchor="ctr" anchorCtr="0">
            <a:noAutofit/>
          </a:bodyPr>
          <a:lstStyle/>
          <a:p>
            <a:pPr algn="ctr" defTabSz="914263"/>
            <a:r>
              <a:rPr lang="en-US" dirty="0">
                <a:solidFill>
                  <a:srgbClr val="FFFFFF"/>
                </a:solidFill>
                <a:latin typeface="Arial" panose="020B0604020202020204"/>
              </a:rPr>
              <a:t>Other Adversity</a:t>
            </a:r>
          </a:p>
        </p:txBody>
      </p:sp>
      <p:sp>
        <p:nvSpPr>
          <p:cNvPr id="4" name="Text Placeholder 2">
            <a:extLst>
              <a:ext uri="{FF2B5EF4-FFF2-40B4-BE49-F238E27FC236}">
                <a16:creationId xmlns:a16="http://schemas.microsoft.com/office/drawing/2014/main" id="{9F9B85B5-DCEB-A48A-6E70-2FAD81BF51DB}"/>
              </a:ext>
            </a:extLst>
          </p:cNvPr>
          <p:cNvSpPr txBox="1">
            <a:spLocks/>
          </p:cNvSpPr>
          <p:nvPr/>
        </p:nvSpPr>
        <p:spPr>
          <a:xfrm>
            <a:off x="9026457" y="2852236"/>
            <a:ext cx="2736610" cy="2789145"/>
          </a:xfrm>
          <a:prstGeom prst="rect">
            <a:avLst/>
          </a:prstGeom>
          <a:solidFill>
            <a:schemeClr val="bg2">
              <a:alpha val="61000"/>
            </a:schemeClr>
          </a:solidFill>
        </p:spPr>
        <p:txBody>
          <a:bodyPr lIns="137142" tIns="137142" rIns="137142">
            <a:noAutofit/>
          </a:bodyPr>
          <a:lstStyle>
            <a:lvl1pPr marL="0" indent="0" algn="l" defTabSz="1828800" rtl="0" eaLnBrk="1" latinLnBrk="0" hangingPunct="1">
              <a:lnSpc>
                <a:spcPts val="4800"/>
              </a:lnSpc>
              <a:spcBef>
                <a:spcPts val="2000"/>
              </a:spcBef>
              <a:buFontTx/>
              <a:buNone/>
              <a:defRPr sz="3600" kern="1200" baseline="0">
                <a:solidFill>
                  <a:schemeClr val="tx1">
                    <a:lumMod val="85000"/>
                    <a:lumOff val="15000"/>
                  </a:schemeClr>
                </a:solidFill>
                <a:latin typeface="+mn-lt"/>
                <a:ea typeface="+mn-ea"/>
                <a:cs typeface="+mn-cs"/>
              </a:defRPr>
            </a:lvl1pPr>
            <a:lvl2pPr marL="9144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2pPr>
            <a:lvl3pPr marL="18288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3pPr>
            <a:lvl4pPr marL="2743200" indent="0" algn="l" defTabSz="1828800" rtl="0" eaLnBrk="1" latinLnBrk="0" hangingPunct="1">
              <a:lnSpc>
                <a:spcPct val="90000"/>
              </a:lnSpc>
              <a:spcBef>
                <a:spcPts val="1000"/>
              </a:spcBef>
              <a:buSzPct val="80000"/>
              <a:buFontTx/>
              <a:buNone/>
              <a:defRPr sz="3600" kern="1200">
                <a:solidFill>
                  <a:schemeClr val="tx1">
                    <a:lumMod val="85000"/>
                    <a:lumOff val="15000"/>
                  </a:schemeClr>
                </a:solidFill>
                <a:latin typeface="+mn-lt"/>
                <a:ea typeface="+mn-ea"/>
                <a:cs typeface="+mn-cs"/>
              </a:defRPr>
            </a:lvl4pPr>
            <a:lvl5pPr marL="3657600" indent="0" algn="l" defTabSz="1828800" rtl="0" eaLnBrk="1" latinLnBrk="0" hangingPunct="1">
              <a:lnSpc>
                <a:spcPct val="90000"/>
              </a:lnSpc>
              <a:spcBef>
                <a:spcPts val="1000"/>
              </a:spcBef>
              <a:buFontTx/>
              <a:buNone/>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Bullying</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Community violence</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Natural disasters </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Witnessing acts of terrorism or war</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Experiencing home insecurity</a:t>
            </a:r>
          </a:p>
          <a:p>
            <a:pPr marL="228554" indent="-228554" defTabSz="914217">
              <a:lnSpc>
                <a:spcPts val="1800"/>
              </a:lnSpc>
              <a:spcBef>
                <a:spcPts val="1000"/>
              </a:spcBef>
              <a:buFont typeface="Courier New" panose="02070309020205020404" pitchFamily="49" charset="0"/>
              <a:buChar char="o"/>
            </a:pPr>
            <a:r>
              <a:rPr lang="en-US" sz="1500" dirty="0">
                <a:solidFill>
                  <a:srgbClr val="000000">
                    <a:lumMod val="85000"/>
                    <a:lumOff val="15000"/>
                  </a:srgbClr>
                </a:solidFill>
                <a:latin typeface="Arial" panose="020B0604020202020204"/>
              </a:rPr>
              <a:t>Racial discrimination</a:t>
            </a:r>
          </a:p>
        </p:txBody>
      </p:sp>
      <p:pic>
        <p:nvPicPr>
          <p:cNvPr id="6" name="Graphic 5">
            <a:extLst>
              <a:ext uri="{FF2B5EF4-FFF2-40B4-BE49-F238E27FC236}">
                <a16:creationId xmlns:a16="http://schemas.microsoft.com/office/drawing/2014/main" id="{20B24BD6-5670-01B4-FFBD-D445A01DB4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9472" y="1188795"/>
            <a:ext cx="1125600" cy="1125600"/>
          </a:xfrm>
          <a:prstGeom prst="rect">
            <a:avLst/>
          </a:prstGeom>
        </p:spPr>
      </p:pic>
      <p:pic>
        <p:nvPicPr>
          <p:cNvPr id="7" name="Graphic 6">
            <a:extLst>
              <a:ext uri="{FF2B5EF4-FFF2-40B4-BE49-F238E27FC236}">
                <a16:creationId xmlns:a16="http://schemas.microsoft.com/office/drawing/2014/main" id="{7274B819-EAB9-85FC-5C4C-C2D77F6BAD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8419" y="1188795"/>
            <a:ext cx="1125600" cy="1125600"/>
          </a:xfrm>
          <a:prstGeom prst="rect">
            <a:avLst/>
          </a:prstGeom>
        </p:spPr>
      </p:pic>
      <p:pic>
        <p:nvPicPr>
          <p:cNvPr id="8" name="Graphic 7">
            <a:extLst>
              <a:ext uri="{FF2B5EF4-FFF2-40B4-BE49-F238E27FC236}">
                <a16:creationId xmlns:a16="http://schemas.microsoft.com/office/drawing/2014/main" id="{8D80687C-42E5-42A2-5D0C-7179AF276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126929" y="1188795"/>
            <a:ext cx="1125600" cy="1125600"/>
          </a:xfrm>
          <a:prstGeom prst="rect">
            <a:avLst/>
          </a:prstGeom>
        </p:spPr>
      </p:pic>
      <p:pic>
        <p:nvPicPr>
          <p:cNvPr id="9" name="Graphic 8">
            <a:extLst>
              <a:ext uri="{FF2B5EF4-FFF2-40B4-BE49-F238E27FC236}">
                <a16:creationId xmlns:a16="http://schemas.microsoft.com/office/drawing/2014/main" id="{1F0A4881-203D-2091-EB21-B4BDE6966B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1446" y="1188795"/>
            <a:ext cx="1125600" cy="1125600"/>
          </a:xfrm>
          <a:prstGeom prst="rect">
            <a:avLst/>
          </a:prstGeom>
        </p:spPr>
      </p:pic>
      <p:sp>
        <p:nvSpPr>
          <p:cNvPr id="11" name="TextBox 10">
            <a:extLst>
              <a:ext uri="{FF2B5EF4-FFF2-40B4-BE49-F238E27FC236}">
                <a16:creationId xmlns:a16="http://schemas.microsoft.com/office/drawing/2014/main" id="{CD55FFBB-DDFA-C1A2-0D79-CC81BCCF5610}"/>
              </a:ext>
            </a:extLst>
          </p:cNvPr>
          <p:cNvSpPr txBox="1"/>
          <p:nvPr/>
        </p:nvSpPr>
        <p:spPr>
          <a:xfrm>
            <a:off x="8176777" y="5969454"/>
            <a:ext cx="3511678" cy="307777"/>
          </a:xfrm>
          <a:prstGeom prst="rect">
            <a:avLst/>
          </a:prstGeom>
          <a:noFill/>
        </p:spPr>
        <p:txBody>
          <a:bodyPr wrap="square" rtlCol="0">
            <a:spAutoFit/>
          </a:bodyPr>
          <a:lstStyle/>
          <a:p>
            <a:pPr defTabSz="914263"/>
            <a:r>
              <a:rPr lang="en-US" sz="700" dirty="0">
                <a:solidFill>
                  <a:srgbClr val="003B71"/>
                </a:solidFill>
                <a:latin typeface="Arial" panose="020B0604020202020204"/>
              </a:rPr>
              <a:t>*Involving a parent or caregiver in the home</a:t>
            </a:r>
          </a:p>
          <a:p>
            <a:pPr defTabSz="914263"/>
            <a:r>
              <a:rPr lang="en-US" sz="700" dirty="0">
                <a:solidFill>
                  <a:srgbClr val="003B71"/>
                </a:solidFill>
                <a:latin typeface="Arial" panose="020B0604020202020204"/>
              </a:rPr>
              <a:t>Information derived from Centers for Disease Control</a:t>
            </a:r>
          </a:p>
        </p:txBody>
      </p:sp>
    </p:spTree>
    <p:extLst>
      <p:ext uri="{BB962C8B-B14F-4D97-AF65-F5344CB8AC3E}">
        <p14:creationId xmlns:p14="http://schemas.microsoft.com/office/powerpoint/2010/main" val="34955030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54918CA-07A1-BF00-A8D8-AFEE92654EA8}"/>
              </a:ext>
            </a:extLst>
          </p:cNvPr>
          <p:cNvPicPr>
            <a:picLocks noGrp="1" noChangeAspect="1"/>
          </p:cNvPicPr>
          <p:nvPr>
            <p:ph type="pic" sz="quarter" idx="18"/>
          </p:nvPr>
        </p:nvPicPr>
        <p:blipFill rotWithShape="1">
          <a:blip r:embed="rId3"/>
          <a:srcRect l="40396" r="18300"/>
          <a:stretch/>
        </p:blipFill>
        <p:spPr>
          <a:xfrm>
            <a:off x="7943610" y="447"/>
            <a:ext cx="4248390" cy="6857107"/>
          </a:xfrm>
        </p:spPr>
      </p:pic>
      <p:sp>
        <p:nvSpPr>
          <p:cNvPr id="3" name="Text Placeholder 2">
            <a:extLst>
              <a:ext uri="{FF2B5EF4-FFF2-40B4-BE49-F238E27FC236}">
                <a16:creationId xmlns:a16="http://schemas.microsoft.com/office/drawing/2014/main" id="{FC6C57C3-E41B-8B80-5780-3D95184F5814}"/>
              </a:ext>
            </a:extLst>
          </p:cNvPr>
          <p:cNvSpPr>
            <a:spLocks noGrp="1"/>
          </p:cNvSpPr>
          <p:nvPr>
            <p:ph type="body" sz="quarter" idx="17"/>
          </p:nvPr>
        </p:nvSpPr>
        <p:spPr/>
        <p:txBody>
          <a:bodyPr/>
          <a:lstStyle/>
          <a:p>
            <a:pPr marL="285693" indent="-285693">
              <a:buFont typeface="Courier New" panose="02070309020205020404" pitchFamily="49" charset="0"/>
              <a:buChar char="o"/>
            </a:pPr>
            <a:r>
              <a:rPr lang="en-US" sz="2000" dirty="0">
                <a:solidFill>
                  <a:schemeClr val="tx2"/>
                </a:solidFill>
              </a:rPr>
              <a:t>4 or more ACEs appear to be a “Tipping point”</a:t>
            </a:r>
          </a:p>
          <a:p>
            <a:pPr marL="285693" indent="-285693">
              <a:buFont typeface="Courier New" panose="02070309020205020404" pitchFamily="49" charset="0"/>
              <a:buChar char="o"/>
            </a:pPr>
            <a:r>
              <a:rPr lang="en-US" sz="2000" dirty="0">
                <a:solidFill>
                  <a:schemeClr val="tx2"/>
                </a:solidFill>
              </a:rPr>
              <a:t>These traumatic events result is toxic stress: chronic exposure to increased cortisol results in systemic inflammation, impaired immune systems, and impeded prefrontal cortex development</a:t>
            </a:r>
          </a:p>
          <a:p>
            <a:pPr marL="285693" indent="-285693">
              <a:buFont typeface="Courier New" panose="02070309020205020404" pitchFamily="49" charset="0"/>
              <a:buChar char="o"/>
            </a:pPr>
            <a:r>
              <a:rPr lang="en-US" sz="2000" dirty="0">
                <a:solidFill>
                  <a:schemeClr val="tx2"/>
                </a:solidFill>
              </a:rPr>
              <a:t>There is a dose dependent relationship for more than 40 health related outcomes</a:t>
            </a:r>
          </a:p>
          <a:p>
            <a:pPr marL="285693" indent="-285693">
              <a:buFont typeface="Courier New" panose="02070309020205020404" pitchFamily="49" charset="0"/>
              <a:buChar char="o"/>
            </a:pPr>
            <a:r>
              <a:rPr lang="en-US" sz="2000" dirty="0">
                <a:solidFill>
                  <a:schemeClr val="tx2"/>
                </a:solidFill>
              </a:rPr>
              <a:t>TED talk: “How childhood trauma affects health across a lifetime” - Nadine Burke Harris, MD</a:t>
            </a:r>
            <a:endParaRPr lang="en-US" dirty="0"/>
          </a:p>
        </p:txBody>
      </p:sp>
      <p:sp>
        <p:nvSpPr>
          <p:cNvPr id="4" name="Title 3">
            <a:extLst>
              <a:ext uri="{FF2B5EF4-FFF2-40B4-BE49-F238E27FC236}">
                <a16:creationId xmlns:a16="http://schemas.microsoft.com/office/drawing/2014/main" id="{9403D593-1D81-066C-A134-D53F3A4BECA4}"/>
              </a:ext>
            </a:extLst>
          </p:cNvPr>
          <p:cNvSpPr>
            <a:spLocks noGrp="1"/>
          </p:cNvSpPr>
          <p:nvPr>
            <p:ph type="title"/>
          </p:nvPr>
        </p:nvSpPr>
        <p:spPr/>
        <p:txBody>
          <a:bodyPr/>
          <a:lstStyle/>
          <a:p>
            <a:r>
              <a:rPr lang="en-US" dirty="0"/>
              <a:t>Impact of Trauma: ACES</a:t>
            </a:r>
          </a:p>
        </p:txBody>
      </p:sp>
      <p:sp>
        <p:nvSpPr>
          <p:cNvPr id="5" name="Slide Number Placeholder 4">
            <a:extLst>
              <a:ext uri="{FF2B5EF4-FFF2-40B4-BE49-F238E27FC236}">
                <a16:creationId xmlns:a16="http://schemas.microsoft.com/office/drawing/2014/main" id="{D24FF3F8-81F3-E169-117F-1A5CF395ED84}"/>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8</a:t>
            </a:fld>
            <a:endParaRPr lang="en-US" dirty="0">
              <a:solidFill>
                <a:srgbClr val="000000">
                  <a:tint val="75000"/>
                </a:srgbClr>
              </a:solidFill>
              <a:latin typeface="Arial" panose="020B0604020202020204"/>
            </a:endParaRPr>
          </a:p>
        </p:txBody>
      </p:sp>
    </p:spTree>
    <p:extLst>
      <p:ext uri="{BB962C8B-B14F-4D97-AF65-F5344CB8AC3E}">
        <p14:creationId xmlns:p14="http://schemas.microsoft.com/office/powerpoint/2010/main" val="361107659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BEF6B1-A85D-33E2-7090-4F23C09B179E}"/>
              </a:ext>
            </a:extLst>
          </p:cNvPr>
          <p:cNvSpPr>
            <a:spLocks noGrp="1"/>
          </p:cNvSpPr>
          <p:nvPr>
            <p:ph type="title"/>
          </p:nvPr>
        </p:nvSpPr>
        <p:spPr/>
        <p:txBody>
          <a:bodyPr/>
          <a:lstStyle/>
          <a:p>
            <a:r>
              <a:rPr lang="en-US" dirty="0"/>
              <a:t>Impact of Trauma: ACES</a:t>
            </a:r>
          </a:p>
        </p:txBody>
      </p:sp>
      <p:sp>
        <p:nvSpPr>
          <p:cNvPr id="7" name="Content Placeholder 6">
            <a:extLst>
              <a:ext uri="{FF2B5EF4-FFF2-40B4-BE49-F238E27FC236}">
                <a16:creationId xmlns:a16="http://schemas.microsoft.com/office/drawing/2014/main" id="{DDFD3C52-5C8C-1699-E979-906ECB8EF83F}"/>
              </a:ext>
            </a:extLst>
          </p:cNvPr>
          <p:cNvSpPr>
            <a:spLocks noGrp="1"/>
          </p:cNvSpPr>
          <p:nvPr>
            <p:ph sz="quarter" idx="20"/>
          </p:nvPr>
        </p:nvSpPr>
        <p:spPr>
          <a:xfrm>
            <a:off x="3572798" y="2867267"/>
            <a:ext cx="2467051" cy="2641562"/>
          </a:xfrm>
          <a:solidFill>
            <a:schemeClr val="bg2"/>
          </a:solidFill>
        </p:spPr>
        <p:txBody>
          <a:bodyPr/>
          <a:lstStyle/>
          <a:p>
            <a:pPr>
              <a:buFont typeface="Courier New" panose="02070309020205020404" pitchFamily="49" charset="0"/>
              <a:buChar char="o"/>
            </a:pPr>
            <a:r>
              <a:rPr lang="en-US" sz="1600" dirty="0"/>
              <a:t>Alcoholism increased 7x</a:t>
            </a:r>
          </a:p>
          <a:p>
            <a:pPr>
              <a:buFont typeface="Courier New" panose="02070309020205020404" pitchFamily="49" charset="0"/>
              <a:buChar char="o"/>
            </a:pPr>
            <a:r>
              <a:rPr lang="en-US" sz="1600" dirty="0"/>
              <a:t>Injectable street drug use increased 10x</a:t>
            </a:r>
          </a:p>
          <a:p>
            <a:pPr>
              <a:buFont typeface="Courier New" panose="02070309020205020404" pitchFamily="49" charset="0"/>
              <a:buChar char="o"/>
            </a:pPr>
            <a:r>
              <a:rPr lang="en-US" sz="1600" dirty="0"/>
              <a:t>Smoking increased 2x</a:t>
            </a:r>
          </a:p>
          <a:p>
            <a:pPr>
              <a:buFont typeface="Courier New" panose="02070309020205020404" pitchFamily="49" charset="0"/>
              <a:buChar char="o"/>
            </a:pPr>
            <a:r>
              <a:rPr lang="en-US" sz="1600" dirty="0"/>
              <a:t>Early age of sexual contact</a:t>
            </a:r>
          </a:p>
          <a:p>
            <a:pPr>
              <a:buFont typeface="Courier New" panose="02070309020205020404" pitchFamily="49" charset="0"/>
              <a:buChar char="o"/>
            </a:pPr>
            <a:endParaRPr lang="en-US" dirty="0"/>
          </a:p>
        </p:txBody>
      </p:sp>
      <p:sp>
        <p:nvSpPr>
          <p:cNvPr id="8" name="Content Placeholder 7">
            <a:extLst>
              <a:ext uri="{FF2B5EF4-FFF2-40B4-BE49-F238E27FC236}">
                <a16:creationId xmlns:a16="http://schemas.microsoft.com/office/drawing/2014/main" id="{F5445B2A-48BE-0299-A70C-F6D905305A88}"/>
              </a:ext>
            </a:extLst>
          </p:cNvPr>
          <p:cNvSpPr>
            <a:spLocks noGrp="1"/>
          </p:cNvSpPr>
          <p:nvPr>
            <p:ph sz="quarter" idx="21"/>
          </p:nvPr>
        </p:nvSpPr>
        <p:spPr>
          <a:xfrm>
            <a:off x="877971" y="2867267"/>
            <a:ext cx="2495225" cy="2641562"/>
          </a:xfrm>
          <a:solidFill>
            <a:schemeClr val="bg2"/>
          </a:solidFill>
        </p:spPr>
        <p:txBody>
          <a:bodyPr/>
          <a:lstStyle/>
          <a:p>
            <a:pPr defTabSz="457109">
              <a:lnSpc>
                <a:spcPct val="90000"/>
              </a:lnSpc>
              <a:spcBef>
                <a:spcPts val="500"/>
              </a:spcBef>
              <a:spcAft>
                <a:spcPts val="0"/>
              </a:spcAft>
              <a:buFont typeface="Courier New" panose="02070309020205020404" pitchFamily="49" charset="0"/>
              <a:buChar char="o"/>
              <a:defRPr/>
            </a:pPr>
            <a:r>
              <a:rPr lang="en-US" sz="1400" dirty="0">
                <a:solidFill>
                  <a:prstClr val="black"/>
                </a:solidFill>
              </a:rPr>
              <a:t>COPD increased 390%</a:t>
            </a:r>
          </a:p>
          <a:p>
            <a:pPr defTabSz="457109">
              <a:lnSpc>
                <a:spcPct val="90000"/>
              </a:lnSpc>
              <a:spcBef>
                <a:spcPts val="500"/>
              </a:spcBef>
              <a:spcAft>
                <a:spcPts val="0"/>
              </a:spcAft>
              <a:buFont typeface="Courier New" panose="02070309020205020404" pitchFamily="49" charset="0"/>
              <a:buChar char="o"/>
              <a:defRPr/>
            </a:pPr>
            <a:r>
              <a:rPr lang="en-US" sz="1400" dirty="0">
                <a:solidFill>
                  <a:prstClr val="black"/>
                </a:solidFill>
              </a:rPr>
              <a:t>STIs increased over 2x</a:t>
            </a:r>
          </a:p>
          <a:p>
            <a:pPr defTabSz="457109">
              <a:lnSpc>
                <a:spcPct val="90000"/>
              </a:lnSpc>
              <a:spcBef>
                <a:spcPts val="500"/>
              </a:spcBef>
              <a:spcAft>
                <a:spcPts val="0"/>
              </a:spcAft>
              <a:buFont typeface="Courier New" panose="02070309020205020404" pitchFamily="49" charset="0"/>
              <a:buChar char="o"/>
              <a:defRPr/>
            </a:pPr>
            <a:r>
              <a:rPr lang="en-US" sz="1400" dirty="0">
                <a:solidFill>
                  <a:prstClr val="black"/>
                </a:solidFill>
              </a:rPr>
              <a:t>Diabetes and prediabetes increased 1.6x</a:t>
            </a:r>
          </a:p>
          <a:p>
            <a:pPr defTabSz="457109">
              <a:lnSpc>
                <a:spcPct val="90000"/>
              </a:lnSpc>
              <a:spcBef>
                <a:spcPts val="500"/>
              </a:spcBef>
              <a:spcAft>
                <a:spcPts val="0"/>
              </a:spcAft>
              <a:buFont typeface="Courier New" panose="02070309020205020404" pitchFamily="49" charset="0"/>
              <a:buChar char="o"/>
              <a:defRPr/>
            </a:pPr>
            <a:r>
              <a:rPr lang="en-US" sz="1400" dirty="0">
                <a:solidFill>
                  <a:prstClr val="black"/>
                </a:solidFill>
              </a:rPr>
              <a:t>Cardiovascular disease increased 2-3x</a:t>
            </a:r>
          </a:p>
          <a:p>
            <a:pPr defTabSz="457109">
              <a:lnSpc>
                <a:spcPct val="90000"/>
              </a:lnSpc>
              <a:spcBef>
                <a:spcPts val="500"/>
              </a:spcBef>
              <a:spcAft>
                <a:spcPts val="0"/>
              </a:spcAft>
              <a:buFont typeface="Courier New" panose="02070309020205020404" pitchFamily="49" charset="0"/>
              <a:buChar char="o"/>
              <a:defRPr/>
            </a:pPr>
            <a:r>
              <a:rPr lang="en-US" sz="1400" dirty="0">
                <a:solidFill>
                  <a:prstClr val="black"/>
                </a:solidFill>
              </a:rPr>
              <a:t>Lung cancer increased 3x</a:t>
            </a:r>
          </a:p>
          <a:p>
            <a:pPr defTabSz="457109">
              <a:lnSpc>
                <a:spcPct val="90000"/>
              </a:lnSpc>
              <a:spcBef>
                <a:spcPts val="500"/>
              </a:spcBef>
              <a:spcAft>
                <a:spcPts val="0"/>
              </a:spcAft>
              <a:buFont typeface="Courier New" panose="02070309020205020404" pitchFamily="49" charset="0"/>
              <a:buChar char="o"/>
              <a:defRPr/>
            </a:pPr>
            <a:r>
              <a:rPr lang="en-US" sz="1400" dirty="0">
                <a:solidFill>
                  <a:prstClr val="black"/>
                </a:solidFill>
              </a:rPr>
              <a:t>Significantly reduced life expectancy (up to 20 years)</a:t>
            </a:r>
          </a:p>
          <a:p>
            <a:pPr marL="114277" indent="-114277" defTabSz="457109">
              <a:lnSpc>
                <a:spcPct val="90000"/>
              </a:lnSpc>
              <a:spcBef>
                <a:spcPts val="500"/>
              </a:spcBef>
              <a:spcAft>
                <a:spcPts val="0"/>
              </a:spcAft>
              <a:buFont typeface="Arial" panose="020B0604020202020204" pitchFamily="34" charset="0"/>
              <a:buChar char="•"/>
              <a:defRPr/>
            </a:pPr>
            <a:endParaRPr lang="en-US" sz="1400" dirty="0">
              <a:solidFill>
                <a:prstClr val="black"/>
              </a:solidFill>
              <a:latin typeface="Calibri" panose="020F0502020204030204"/>
            </a:endParaRPr>
          </a:p>
          <a:p>
            <a:pPr marL="114277" indent="-114277" defTabSz="457109">
              <a:lnSpc>
                <a:spcPct val="90000"/>
              </a:lnSpc>
              <a:spcBef>
                <a:spcPts val="500"/>
              </a:spcBef>
              <a:spcAft>
                <a:spcPts val="0"/>
              </a:spcAft>
              <a:buFont typeface="Arial" panose="020B0604020202020204" pitchFamily="34" charset="0"/>
              <a:buChar char="•"/>
              <a:defRPr/>
            </a:pPr>
            <a:endParaRPr lang="en-US" sz="1400" dirty="0">
              <a:solidFill>
                <a:prstClr val="black"/>
              </a:solidFill>
              <a:latin typeface="Calibri" panose="020F0502020204030204"/>
            </a:endParaRPr>
          </a:p>
          <a:p>
            <a:pPr marL="0" indent="0">
              <a:buNone/>
            </a:pPr>
            <a:endParaRPr lang="en-US" dirty="0"/>
          </a:p>
        </p:txBody>
      </p:sp>
      <p:sp>
        <p:nvSpPr>
          <p:cNvPr id="5" name="Slide Number Placeholder 4">
            <a:extLst>
              <a:ext uri="{FF2B5EF4-FFF2-40B4-BE49-F238E27FC236}">
                <a16:creationId xmlns:a16="http://schemas.microsoft.com/office/drawing/2014/main" id="{2A53577C-BDCE-EEA6-48E3-ABD63E9AE46C}"/>
              </a:ext>
            </a:extLst>
          </p:cNvPr>
          <p:cNvSpPr>
            <a:spLocks noGrp="1"/>
          </p:cNvSpPr>
          <p:nvPr>
            <p:ph type="sldNum" sz="quarter" idx="4"/>
          </p:nvPr>
        </p:nvSpPr>
        <p:spPr/>
        <p:txBody>
          <a:bodyPr/>
          <a:lstStyle/>
          <a:p>
            <a:pPr defTabSz="914263"/>
            <a:fld id="{8C8B385D-DF67-E241-B0BF-76B80A8E743B}" type="slidenum">
              <a:rPr lang="en-US">
                <a:solidFill>
                  <a:srgbClr val="000000">
                    <a:tint val="75000"/>
                  </a:srgbClr>
                </a:solidFill>
                <a:latin typeface="Arial" panose="020B0604020202020204"/>
              </a:rPr>
              <a:pPr defTabSz="914263"/>
              <a:t>9</a:t>
            </a:fld>
            <a:endParaRPr lang="en-US" dirty="0">
              <a:solidFill>
                <a:srgbClr val="000000">
                  <a:tint val="75000"/>
                </a:srgbClr>
              </a:solidFill>
              <a:latin typeface="Arial" panose="020B0604020202020204"/>
            </a:endParaRPr>
          </a:p>
        </p:txBody>
      </p:sp>
      <p:sp>
        <p:nvSpPr>
          <p:cNvPr id="9" name="Content Placeholder 8">
            <a:extLst>
              <a:ext uri="{FF2B5EF4-FFF2-40B4-BE49-F238E27FC236}">
                <a16:creationId xmlns:a16="http://schemas.microsoft.com/office/drawing/2014/main" id="{2354F74E-85A6-6A74-112E-732E288CEAE5}"/>
              </a:ext>
            </a:extLst>
          </p:cNvPr>
          <p:cNvSpPr>
            <a:spLocks noGrp="1"/>
          </p:cNvSpPr>
          <p:nvPr>
            <p:ph sz="quarter" idx="22"/>
          </p:nvPr>
        </p:nvSpPr>
        <p:spPr>
          <a:xfrm>
            <a:off x="6239451" y="2867267"/>
            <a:ext cx="2448003" cy="2641562"/>
          </a:xfrm>
          <a:solidFill>
            <a:schemeClr val="bg2"/>
          </a:solidFill>
        </p:spPr>
        <p:txBody>
          <a:bodyPr/>
          <a:lstStyle/>
          <a:p>
            <a:pPr>
              <a:buFont typeface="Courier New" panose="02070309020205020404" pitchFamily="49" charset="0"/>
              <a:buChar char="o"/>
            </a:pPr>
            <a:r>
              <a:rPr lang="en-US" sz="1600" dirty="0"/>
              <a:t>Depression significantly increased</a:t>
            </a:r>
          </a:p>
          <a:p>
            <a:pPr>
              <a:buFont typeface="Courier New" panose="02070309020205020404" pitchFamily="49" charset="0"/>
              <a:buChar char="o"/>
            </a:pPr>
            <a:r>
              <a:rPr lang="en-US" sz="1600" dirty="0"/>
              <a:t>Suicide attempts increased 12x</a:t>
            </a:r>
          </a:p>
          <a:p>
            <a:pPr>
              <a:buFont typeface="Courier New" panose="02070309020205020404" pitchFamily="49" charset="0"/>
              <a:buChar char="o"/>
            </a:pPr>
            <a:r>
              <a:rPr lang="en-US" sz="1600" dirty="0"/>
              <a:t>Other mental health disorders such as bipolar disorder</a:t>
            </a:r>
          </a:p>
        </p:txBody>
      </p:sp>
      <p:sp>
        <p:nvSpPr>
          <p:cNvPr id="10" name="Content Placeholder 9">
            <a:extLst>
              <a:ext uri="{FF2B5EF4-FFF2-40B4-BE49-F238E27FC236}">
                <a16:creationId xmlns:a16="http://schemas.microsoft.com/office/drawing/2014/main" id="{37390A64-6A50-DE3B-D0D7-3318A01470FE}"/>
              </a:ext>
            </a:extLst>
          </p:cNvPr>
          <p:cNvSpPr>
            <a:spLocks noGrp="1"/>
          </p:cNvSpPr>
          <p:nvPr>
            <p:ph sz="quarter" idx="23"/>
          </p:nvPr>
        </p:nvSpPr>
        <p:spPr>
          <a:xfrm>
            <a:off x="8887056" y="2867267"/>
            <a:ext cx="2438083" cy="2641218"/>
          </a:xfrm>
          <a:solidFill>
            <a:schemeClr val="bg2"/>
          </a:solidFill>
        </p:spPr>
        <p:txBody>
          <a:bodyPr/>
          <a:lstStyle/>
          <a:p>
            <a:pPr>
              <a:buFont typeface="Courier New" panose="02070309020205020404" pitchFamily="49" charset="0"/>
              <a:buChar char="o"/>
            </a:pPr>
            <a:r>
              <a:rPr lang="en-US" sz="1600" dirty="0"/>
              <a:t>Significant reduction in graduation rates</a:t>
            </a:r>
          </a:p>
          <a:p>
            <a:pPr>
              <a:buFont typeface="Courier New" panose="02070309020205020404" pitchFamily="49" charset="0"/>
              <a:buChar char="o"/>
            </a:pPr>
            <a:r>
              <a:rPr lang="en-US" sz="1600" dirty="0"/>
              <a:t>Decreased academic achievement</a:t>
            </a:r>
          </a:p>
          <a:p>
            <a:pPr>
              <a:buFont typeface="Courier New" panose="02070309020205020404" pitchFamily="49" charset="0"/>
              <a:buChar char="o"/>
            </a:pPr>
            <a:r>
              <a:rPr lang="en-US" sz="1600" dirty="0"/>
              <a:t>Lost time from work</a:t>
            </a:r>
          </a:p>
          <a:p>
            <a:pPr>
              <a:buFont typeface="Courier New" panose="02070309020205020404" pitchFamily="49" charset="0"/>
              <a:buChar char="o"/>
            </a:pPr>
            <a:r>
              <a:rPr lang="en-US" sz="1600" dirty="0"/>
              <a:t>Potential impact on epigenetics, leading to perpetuation of cycles</a:t>
            </a:r>
          </a:p>
        </p:txBody>
      </p:sp>
      <p:sp>
        <p:nvSpPr>
          <p:cNvPr id="11" name="Rectangle 10">
            <a:extLst>
              <a:ext uri="{FF2B5EF4-FFF2-40B4-BE49-F238E27FC236}">
                <a16:creationId xmlns:a16="http://schemas.microsoft.com/office/drawing/2014/main" id="{21B5D95B-1A2C-FAAD-EA06-51DEAF640BE2}"/>
              </a:ext>
            </a:extLst>
          </p:cNvPr>
          <p:cNvSpPr/>
          <p:nvPr/>
        </p:nvSpPr>
        <p:spPr>
          <a:xfrm>
            <a:off x="6239450" y="2457547"/>
            <a:ext cx="2448003" cy="394176"/>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3"/>
            <a:r>
              <a:rPr lang="en-US" dirty="0">
                <a:solidFill>
                  <a:srgbClr val="FFFFFF"/>
                </a:solidFill>
                <a:latin typeface="Arial" panose="020B0604020202020204"/>
              </a:rPr>
              <a:t>Mental Health</a:t>
            </a:r>
          </a:p>
        </p:txBody>
      </p:sp>
      <p:sp>
        <p:nvSpPr>
          <p:cNvPr id="12" name="Rectangle 11">
            <a:extLst>
              <a:ext uri="{FF2B5EF4-FFF2-40B4-BE49-F238E27FC236}">
                <a16:creationId xmlns:a16="http://schemas.microsoft.com/office/drawing/2014/main" id="{4BD158A0-9731-4F15-C0B0-8450DC5E998C}"/>
              </a:ext>
            </a:extLst>
          </p:cNvPr>
          <p:cNvSpPr/>
          <p:nvPr/>
        </p:nvSpPr>
        <p:spPr>
          <a:xfrm>
            <a:off x="8887054" y="2473091"/>
            <a:ext cx="2448003" cy="394176"/>
          </a:xfrm>
          <a:prstGeom prst="rect">
            <a:avLst/>
          </a:prstGeom>
          <a:solidFill>
            <a:schemeClr val="accent1">
              <a:lumMod val="7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3"/>
            <a:r>
              <a:rPr lang="en-US" dirty="0">
                <a:solidFill>
                  <a:srgbClr val="FFFFFF"/>
                </a:solidFill>
                <a:latin typeface="Arial" panose="020B0604020202020204"/>
              </a:rPr>
              <a:t>Life Potential</a:t>
            </a:r>
          </a:p>
        </p:txBody>
      </p:sp>
      <p:sp>
        <p:nvSpPr>
          <p:cNvPr id="13" name="Rectangle 12">
            <a:extLst>
              <a:ext uri="{FF2B5EF4-FFF2-40B4-BE49-F238E27FC236}">
                <a16:creationId xmlns:a16="http://schemas.microsoft.com/office/drawing/2014/main" id="{8489F8B6-0F24-027A-2368-AC50B4149421}"/>
              </a:ext>
            </a:extLst>
          </p:cNvPr>
          <p:cNvSpPr/>
          <p:nvPr/>
        </p:nvSpPr>
        <p:spPr>
          <a:xfrm>
            <a:off x="3591846" y="2457547"/>
            <a:ext cx="2448003" cy="39417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3"/>
            <a:r>
              <a:rPr lang="en-US" dirty="0">
                <a:solidFill>
                  <a:srgbClr val="FFFFFF"/>
                </a:solidFill>
                <a:latin typeface="Arial" panose="020B0604020202020204"/>
              </a:rPr>
              <a:t>Lifestyle Behaviors</a:t>
            </a:r>
          </a:p>
        </p:txBody>
      </p:sp>
      <p:sp>
        <p:nvSpPr>
          <p:cNvPr id="14" name="Rectangle 13">
            <a:extLst>
              <a:ext uri="{FF2B5EF4-FFF2-40B4-BE49-F238E27FC236}">
                <a16:creationId xmlns:a16="http://schemas.microsoft.com/office/drawing/2014/main" id="{2E5E666A-B6A9-86BE-D057-BD98CB815FB7}"/>
              </a:ext>
            </a:extLst>
          </p:cNvPr>
          <p:cNvSpPr/>
          <p:nvPr/>
        </p:nvSpPr>
        <p:spPr>
          <a:xfrm>
            <a:off x="866861" y="2494839"/>
            <a:ext cx="2474987" cy="39417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3"/>
            <a:r>
              <a:rPr lang="en-US" dirty="0">
                <a:solidFill>
                  <a:srgbClr val="FFFFFF"/>
                </a:solidFill>
                <a:latin typeface="Arial" panose="020B0604020202020204"/>
              </a:rPr>
              <a:t>Health</a:t>
            </a:r>
          </a:p>
        </p:txBody>
      </p:sp>
      <p:sp>
        <p:nvSpPr>
          <p:cNvPr id="15" name="TextBox 14">
            <a:extLst>
              <a:ext uri="{FF2B5EF4-FFF2-40B4-BE49-F238E27FC236}">
                <a16:creationId xmlns:a16="http://schemas.microsoft.com/office/drawing/2014/main" id="{C3029F88-FB82-B14D-48F0-1928818BB1CF}"/>
              </a:ext>
            </a:extLst>
          </p:cNvPr>
          <p:cNvSpPr txBox="1"/>
          <p:nvPr/>
        </p:nvSpPr>
        <p:spPr>
          <a:xfrm>
            <a:off x="1434029" y="1412185"/>
            <a:ext cx="9323941" cy="646331"/>
          </a:xfrm>
          <a:prstGeom prst="rect">
            <a:avLst/>
          </a:prstGeom>
          <a:noFill/>
        </p:spPr>
        <p:txBody>
          <a:bodyPr wrap="square" rtlCol="0">
            <a:spAutoFit/>
          </a:bodyPr>
          <a:lstStyle/>
          <a:p>
            <a:pPr defTabSz="914263"/>
            <a:r>
              <a:rPr lang="en-US" dirty="0">
                <a:solidFill>
                  <a:srgbClr val="003B71"/>
                </a:solidFill>
                <a:latin typeface="Arial" panose="020B0604020202020204"/>
              </a:rPr>
              <a:t>Compared to people with no ACEs, a score of 4+ increases health related risks significantly</a:t>
            </a:r>
          </a:p>
        </p:txBody>
      </p:sp>
    </p:spTree>
    <p:extLst>
      <p:ext uri="{BB962C8B-B14F-4D97-AF65-F5344CB8AC3E}">
        <p14:creationId xmlns:p14="http://schemas.microsoft.com/office/powerpoint/2010/main" val="4258662965"/>
      </p:ext>
    </p:extLst>
  </p:cSld>
  <p:clrMapOvr>
    <a:masterClrMapping/>
  </p:clrMapOvr>
  <p:transition spd="slow">
    <p:wipe/>
  </p:transition>
</p:sld>
</file>

<file path=ppt/theme/theme1.xml><?xml version="1.0" encoding="utf-8"?>
<a:theme xmlns:a="http://schemas.openxmlformats.org/drawingml/2006/main" name="Title - Texture Gradi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d483b1b-7d87-4c9e-be90-ab5319c0d41f" xsi:nil="true"/>
    <lcf76f155ced4ddcb4097134ff3c332f xmlns="0cc3543a-8c2c-4f6c-8b20-00bdc4faebc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4056CD3100B140B00621E13F787546" ma:contentTypeVersion="15" ma:contentTypeDescription="Create a new document." ma:contentTypeScope="" ma:versionID="12cc39c433049c1125c2024a392b8c8b">
  <xsd:schema xmlns:xsd="http://www.w3.org/2001/XMLSchema" xmlns:xs="http://www.w3.org/2001/XMLSchema" xmlns:p="http://schemas.microsoft.com/office/2006/metadata/properties" xmlns:ns2="0cc3543a-8c2c-4f6c-8b20-00bdc4faebc0" xmlns:ns3="dd483b1b-7d87-4c9e-be90-ab5319c0d41f" targetNamespace="http://schemas.microsoft.com/office/2006/metadata/properties" ma:root="true" ma:fieldsID="03ffd35d7979498de6d8020126c2735a" ns2:_="" ns3:_="">
    <xsd:import namespace="0cc3543a-8c2c-4f6c-8b20-00bdc4faebc0"/>
    <xsd:import namespace="dd483b1b-7d87-4c9e-be90-ab5319c0d4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c3543a-8c2c-4f6c-8b20-00bdc4faeb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9112196-7e5b-431e-8fea-f50fb91bcef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483b1b-7d87-4c9e-be90-ab5319c0d4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8800ec5-1208-4a10-a887-930e6d3c3e46}" ma:internalName="TaxCatchAll" ma:showField="CatchAllData" ma:web="dd483b1b-7d87-4c9e-be90-ab5319c0d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8BAD66-F422-49A8-8285-B3009C1595CF}">
  <ds:schemaRefs>
    <ds:schemaRef ds:uri="http://schemas.microsoft.com/sharepoint/v3/contenttype/forms"/>
  </ds:schemaRefs>
</ds:datastoreItem>
</file>

<file path=customXml/itemProps2.xml><?xml version="1.0" encoding="utf-8"?>
<ds:datastoreItem xmlns:ds="http://schemas.openxmlformats.org/officeDocument/2006/customXml" ds:itemID="{AAFB5788-A045-4503-983B-2A45EEE71E04}">
  <ds:schemaRefs>
    <ds:schemaRef ds:uri="http://schemas.microsoft.com/office/2006/metadata/properties"/>
    <ds:schemaRef ds:uri="http://schemas.microsoft.com/office/infopath/2007/PartnerControls"/>
    <ds:schemaRef ds:uri="dd483b1b-7d87-4c9e-be90-ab5319c0d41f"/>
    <ds:schemaRef ds:uri="0cc3543a-8c2c-4f6c-8b20-00bdc4faebc0"/>
  </ds:schemaRefs>
</ds:datastoreItem>
</file>

<file path=customXml/itemProps3.xml><?xml version="1.0" encoding="utf-8"?>
<ds:datastoreItem xmlns:ds="http://schemas.openxmlformats.org/officeDocument/2006/customXml" ds:itemID="{316C49ED-73F7-4C8D-9EA7-3972E58A9FA0}"/>
</file>

<file path=docProps/app.xml><?xml version="1.0" encoding="utf-8"?>
<Properties xmlns="http://schemas.openxmlformats.org/officeDocument/2006/extended-properties" xmlns:vt="http://schemas.openxmlformats.org/officeDocument/2006/docPropsVTypes">
  <TotalTime>680</TotalTime>
  <Words>2308</Words>
  <Application>Microsoft Office PowerPoint</Application>
  <PresentationFormat>Widescreen</PresentationFormat>
  <Paragraphs>272</Paragraphs>
  <Slides>26</Slides>
  <Notes>26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Aptos</vt:lpstr>
      <vt:lpstr>Arial</vt:lpstr>
      <vt:lpstr>Avenir Next LT Pro</vt:lpstr>
      <vt:lpstr>AvenirNext LT Pro Medium</vt:lpstr>
      <vt:lpstr>Calibri</vt:lpstr>
      <vt:lpstr>Calibri Light</vt:lpstr>
      <vt:lpstr>Courier New</vt:lpstr>
      <vt:lpstr>Open Sans</vt:lpstr>
      <vt:lpstr>Symbol</vt:lpstr>
      <vt:lpstr>Wingdings</vt:lpstr>
      <vt:lpstr>Title - Texture Gradient</vt:lpstr>
      <vt:lpstr>Content</vt:lpstr>
      <vt:lpstr>Transition</vt:lpstr>
      <vt:lpstr>2_Office Theme</vt:lpstr>
      <vt:lpstr>Thursday Medical Q&amp;A</vt:lpstr>
      <vt:lpstr>Trauma Informed Care:  Building a Trauma Informed Workforce</vt:lpstr>
      <vt:lpstr>PowerPoint Presentation</vt:lpstr>
      <vt:lpstr>DEFINING TRAUMA AND UNDERSTANDING ITS IMPACTS</vt:lpstr>
      <vt:lpstr>Defining Trauma</vt:lpstr>
      <vt:lpstr>PowerPoint Presentation</vt:lpstr>
      <vt:lpstr>Defining Trauma: ACES</vt:lpstr>
      <vt:lpstr>Impact of Trauma: ACES</vt:lpstr>
      <vt:lpstr>Impact of Trauma: ACES</vt:lpstr>
      <vt:lpstr>Impact of Trauma</vt:lpstr>
      <vt:lpstr>A Note on Resilience</vt:lpstr>
      <vt:lpstr>TRAUMA INFORMED CARE</vt:lpstr>
      <vt:lpstr>Defining Trauma Informed Care</vt:lpstr>
      <vt:lpstr>Defining Trauma Informed Care</vt:lpstr>
      <vt:lpstr>Patient Story 1</vt:lpstr>
      <vt:lpstr>Patient Story 2</vt:lpstr>
      <vt:lpstr>CONTINUING TO SUPPORT A TRAUMA INFORMED WORKFORCE AT KPWA</vt:lpstr>
      <vt:lpstr>Core Principles of a Trauma-Informed Approach </vt:lpstr>
      <vt:lpstr>Core Principals in Action at KPWA</vt:lpstr>
      <vt:lpstr>PowerPoint Presentation</vt:lpstr>
      <vt:lpstr>Why Trauma Informed Care Matters: Our Day-to-Day</vt:lpstr>
      <vt:lpstr>How Trauma Informed Care Helps You</vt:lpstr>
      <vt:lpstr>ACTION ITEMS</vt:lpstr>
      <vt:lpstr>Trauma Informed Care Education module</vt:lpstr>
      <vt:lpstr>Action Items: Call To Action</vt:lpstr>
      <vt:lpstr>Action Items: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Ciani</dc:creator>
  <cp:lastModifiedBy>Christopher Scott</cp:lastModifiedBy>
  <cp:revision>3</cp:revision>
  <dcterms:created xsi:type="dcterms:W3CDTF">2026-01-08T05:32:44Z</dcterms:created>
  <dcterms:modified xsi:type="dcterms:W3CDTF">2026-01-22T16:54:39Z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0x010100A24056CD3100B140B00621E13F787546</vt:lpwstr>
  </property>
  <property fmtid="{D5CDD505-2E9C-101B-9397-08002B2CF9AE}" pid="3" name="MediaServiceImageTags">
    <vt:lpwstr/>
  </property>
</Properties>
</file>